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24"/>
  </p:notesMasterIdLst>
  <p:sldIdLst>
    <p:sldId id="283" r:id="rId2"/>
    <p:sldId id="297" r:id="rId3"/>
    <p:sldId id="298" r:id="rId4"/>
    <p:sldId id="299" r:id="rId5"/>
    <p:sldId id="287" r:id="rId6"/>
    <p:sldId id="264" r:id="rId7"/>
    <p:sldId id="289" r:id="rId8"/>
    <p:sldId id="290" r:id="rId9"/>
    <p:sldId id="291" r:id="rId10"/>
    <p:sldId id="272" r:id="rId11"/>
    <p:sldId id="300" r:id="rId12"/>
    <p:sldId id="301" r:id="rId13"/>
    <p:sldId id="302" r:id="rId14"/>
    <p:sldId id="303" r:id="rId15"/>
    <p:sldId id="293" r:id="rId16"/>
    <p:sldId id="304" r:id="rId17"/>
    <p:sldId id="306" r:id="rId18"/>
    <p:sldId id="295" r:id="rId19"/>
    <p:sldId id="294" r:id="rId20"/>
    <p:sldId id="296" r:id="rId21"/>
    <p:sldId id="281"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snapToGrid="0">
      <p:cViewPr varScale="1">
        <p:scale>
          <a:sx n="71" d="100"/>
          <a:sy n="71" d="100"/>
        </p:scale>
        <p:origin x="460" y="56"/>
      </p:cViewPr>
      <p:guideLst>
        <p:guide orient="horz" pos="2160"/>
        <p:guide pos="3840"/>
      </p:guideLst>
    </p:cSldViewPr>
  </p:slideViewPr>
  <p:outlineViewPr>
    <p:cViewPr>
      <p:scale>
        <a:sx n="33" d="100"/>
        <a:sy n="33" d="100"/>
      </p:scale>
      <p:origin x="18" y="55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есто для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есто для даты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5447E-8B07-944B-A4F2-6DBBB6E2A133}" type="datetimeFigureOut">
              <a:rPr lang="ru-RU" smtClean="0"/>
              <a:pPr/>
              <a:t>06.05.2018</a:t>
            </a:fld>
            <a:endParaRPr lang="ru-RU"/>
          </a:p>
        </p:txBody>
      </p:sp>
      <p:sp>
        <p:nvSpPr>
          <p:cNvPr id="4" name="Место для образ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Место для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Место для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Место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00F74-91CF-7241-AFD0-61885AFD6CBC}" type="slidenum">
              <a:rPr lang="ru-RU" smtClean="0"/>
              <a:pPr/>
              <a:t>‹#›</a:t>
            </a:fld>
            <a:endParaRPr lang="ru-RU"/>
          </a:p>
        </p:txBody>
      </p:sp>
    </p:spTree>
    <p:extLst>
      <p:ext uri="{BB962C8B-B14F-4D97-AF65-F5344CB8AC3E}">
        <p14:creationId xmlns:p14="http://schemas.microsoft.com/office/powerpoint/2010/main" val="179978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есто для образа слайда 1"/>
          <p:cNvSpPr>
            <a:spLocks noGrp="1" noRot="1" noChangeAspect="1"/>
          </p:cNvSpPr>
          <p:nvPr>
            <p:ph type="sldImg"/>
          </p:nvPr>
        </p:nvSpPr>
        <p:spPr>
          <a:xfrm>
            <a:off x="685800" y="1143000"/>
            <a:ext cx="5486400" cy="3086100"/>
          </a:xfrm>
        </p:spPr>
      </p:sp>
      <p:sp>
        <p:nvSpPr>
          <p:cNvPr id="3" name="Место для заметок 2"/>
          <p:cNvSpPr>
            <a:spLocks noGrp="1"/>
          </p:cNvSpPr>
          <p:nvPr>
            <p:ph type="body" idx="1"/>
          </p:nvPr>
        </p:nvSpPr>
        <p:spPr/>
        <p:txBody>
          <a:bodyPr/>
          <a:lstStyle/>
          <a:p>
            <a:endParaRPr lang="ru-RU" dirty="0"/>
          </a:p>
        </p:txBody>
      </p:sp>
      <p:sp>
        <p:nvSpPr>
          <p:cNvPr id="4" name="Место для номера слайда 3"/>
          <p:cNvSpPr>
            <a:spLocks noGrp="1"/>
          </p:cNvSpPr>
          <p:nvPr>
            <p:ph type="sldNum" sz="quarter" idx="10"/>
          </p:nvPr>
        </p:nvSpPr>
        <p:spPr/>
        <p:txBody>
          <a:bodyPr/>
          <a:lstStyle/>
          <a:p>
            <a:fld id="{E1500F74-91CF-7241-AFD0-61885AFD6CBC}" type="slidenum">
              <a:rPr lang="ru-RU" smtClean="0"/>
              <a:pPr/>
              <a:t>1</a:t>
            </a:fld>
            <a:endParaRPr lang="ru-RU" dirty="0"/>
          </a:p>
        </p:txBody>
      </p:sp>
    </p:spTree>
    <p:extLst>
      <p:ext uri="{BB962C8B-B14F-4D97-AF65-F5344CB8AC3E}">
        <p14:creationId xmlns:p14="http://schemas.microsoft.com/office/powerpoint/2010/main" val="100911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AAD347D-5ACD-4C99-B74B-A9C85AD731AF}" type="datetimeFigureOut">
              <a:rPr lang="en-US" smtClean="0"/>
              <a:pPr/>
              <a:t>5/6/2018</a:t>
            </a:fld>
            <a:endParaRPr lang="en-US" dirty="0"/>
          </a:p>
        </p:txBody>
      </p:sp>
      <p:sp>
        <p:nvSpPr>
          <p:cNvPr id="19" name="Нижний колонтитул 18"/>
          <p:cNvSpPr>
            <a:spLocks noGrp="1"/>
          </p:cNvSpPr>
          <p:nvPr>
            <p:ph type="ftr" sz="quarter" idx="11"/>
          </p:nvPr>
        </p:nvSpPr>
        <p:spPr/>
        <p:txBody>
          <a:bodyPr/>
          <a:lstStyle/>
          <a:p>
            <a:endParaRPr lang="en-US" dirty="0"/>
          </a:p>
        </p:txBody>
      </p:sp>
      <p:sp>
        <p:nvSpPr>
          <p:cNvPr id="27" name="Номер слайда 2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09A250-FF31-4206-8172-F9D3106AACB1}" type="datetimeFigureOut">
              <a:rPr lang="en-US" smtClean="0"/>
              <a:pPr/>
              <a:t>5/6/2018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09A250-FF31-4206-8172-F9D3106AACB1}" type="datetimeFigureOut">
              <a:rPr lang="en-US" smtClean="0"/>
              <a:pPr/>
              <a:t>5/6/2018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5/6/2018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Щелкните значок, чтобы добавить рисунок</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Щелкните значок, чтобы добавить рисунок</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Щелкните значок, чтобы добавить рисунок</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3"/>
          <p:cNvSpPr>
            <a:spLocks noGrp="1"/>
          </p:cNvSpPr>
          <p:nvPr>
            <p:ph type="dt" sz="half" idx="10"/>
          </p:nvPr>
        </p:nvSpPr>
        <p:spPr/>
        <p:txBody>
          <a:bodyPr/>
          <a:lstStyle/>
          <a:p>
            <a:fld id="{4509A250-FF31-4206-8172-F9D3106AACB1}" type="datetimeFigureOut">
              <a:rPr lang="en-US" dirty="0"/>
              <a:pPr/>
              <a:t>5/6/2018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09A250-FF31-4206-8172-F9D3106AACB1}" type="datetimeFigureOut">
              <a:rPr lang="en-US" smtClean="0"/>
              <a:pPr/>
              <a:t>5/6/2018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796027F-7875-4030-9381-8BD8C4F21935}" type="datetimeFigureOut">
              <a:rPr lang="en-US" smtClean="0"/>
              <a:pPr/>
              <a:t>5/6/2018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796027F-7875-4030-9381-8BD8C4F21935}" type="datetimeFigureOut">
              <a:rPr lang="en-US" smtClean="0"/>
              <a:pPr/>
              <a:t>5/6/2018</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796027F-7875-4030-9381-8BD8C4F21935}" type="datetimeFigureOut">
              <a:rPr lang="en-US" smtClean="0"/>
              <a:pPr/>
              <a:t>5/6/2018</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320"/>
            <a:ext cx="9960864"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509A250-FF31-4206-8172-F9D3106AACB1}" type="datetimeFigureOut">
              <a:rPr lang="en-US" smtClean="0"/>
              <a:pPr/>
              <a:t>5/6/2018</a:t>
            </a:fld>
            <a:endParaRPr lang="en-US" dirty="0"/>
          </a:p>
        </p:txBody>
      </p:sp>
      <p:sp>
        <p:nvSpPr>
          <p:cNvPr id="8" name="Номер слайда 7"/>
          <p:cNvSpPr>
            <a:spLocks noGrp="1"/>
          </p:cNvSpPr>
          <p:nvPr>
            <p:ph type="sldNum" sz="quarter" idx="11"/>
          </p:nvPr>
        </p:nvSpPr>
        <p:spPr/>
        <p:txBody>
          <a:bodyPr/>
          <a:lstStyle/>
          <a:p>
            <a:fld id="{D57F1E4F-1CFF-5643-939E-02111984F565}" type="slidenum">
              <a:rPr lang="en-US" smtClean="0"/>
              <a:pPr/>
              <a:t>‹#›</a:t>
            </a:fld>
            <a:endParaRPr lang="en-US" dirty="0"/>
          </a:p>
        </p:txBody>
      </p:sp>
      <p:sp>
        <p:nvSpPr>
          <p:cNvPr id="9" name="Нижний колонтитул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AD347D-5ACD-4C99-B74B-A9C85AD731AF}" type="datetimeFigureOut">
              <a:rPr lang="en-US" smtClean="0"/>
              <a:pPr/>
              <a:t>5/6/2018</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509A250-FF31-4206-8172-F9D3106AACB1}" type="datetimeFigureOut">
              <a:rPr lang="en-US" smtClean="0"/>
              <a:pPr/>
              <a:t>5/6/2018</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a:xfrm>
            <a:off x="10875264" y="6422065"/>
            <a:ext cx="1016000" cy="365125"/>
          </a:xfrm>
        </p:spPr>
        <p:txBody>
          <a:bodyPr/>
          <a:lstStyle/>
          <a:p>
            <a:fld id="{D57F1E4F-1CFF-5643-939E-02111984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09600" y="6422065"/>
            <a:ext cx="2844800" cy="365125"/>
          </a:xfrm>
        </p:spPr>
        <p:txBody>
          <a:bodyPr/>
          <a:lstStyle/>
          <a:p>
            <a:fld id="{4509A250-FF31-4206-8172-F9D3106AACB1}" type="datetimeFigureOut">
              <a:rPr lang="en-US" smtClean="0"/>
              <a:pPr/>
              <a:t>5/6/2018</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AAD347D-5ACD-4C99-B74B-A9C85AD731AF}" type="datetimeFigureOut">
              <a:rPr lang="en-US" smtClean="0"/>
              <a:pPr/>
              <a:t>5/6/2018</a:t>
            </a:fld>
            <a:endParaRPr lang="en-US" dirty="0"/>
          </a:p>
        </p:txBody>
      </p:sp>
      <p:sp>
        <p:nvSpPr>
          <p:cNvPr id="22" name="Нижний колонтитул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Номер слайда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57F1E4F-1CFF-5643-939E-02111984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есто для текста 2">
            <a:extLst>
              <a:ext uri="{FF2B5EF4-FFF2-40B4-BE49-F238E27FC236}">
                <a16:creationId xmlns:a16="http://schemas.microsoft.com/office/drawing/2014/main" xmlns="" id="{9F66D948-44F9-6E47-B3CE-D93DDD3B0ED4}"/>
              </a:ext>
            </a:extLst>
          </p:cNvPr>
          <p:cNvSpPr>
            <a:spLocks noGrp="1"/>
          </p:cNvSpPr>
          <p:nvPr>
            <p:ph type="body" sz="half" idx="2"/>
          </p:nvPr>
        </p:nvSpPr>
        <p:spPr>
          <a:xfrm>
            <a:off x="949010" y="1066800"/>
            <a:ext cx="10892884" cy="5111578"/>
          </a:xfrm>
        </p:spPr>
        <p:txBody>
          <a:bodyPr>
            <a:normAutofit/>
          </a:bodyPr>
          <a:lstStyle/>
          <a:p>
            <a:r>
              <a:rPr lang="en-US" sz="2700" dirty="0"/>
              <a:t>The title</a:t>
            </a:r>
            <a:r>
              <a:rPr lang="en-US" sz="2700" dirty="0" smtClean="0"/>
              <a:t>: The implementation of Data Protection</a:t>
            </a:r>
            <a:endParaRPr lang="en-US" sz="2700" dirty="0"/>
          </a:p>
          <a:p>
            <a:r>
              <a:rPr lang="en-US" sz="2700" dirty="0"/>
              <a:t>Author: Syuzi Hovhannisyan</a:t>
            </a:r>
          </a:p>
          <a:p>
            <a:r>
              <a:rPr lang="en-US" sz="2700" dirty="0"/>
              <a:t>Country: </a:t>
            </a:r>
            <a:r>
              <a:rPr lang="en-US" sz="2700" dirty="0" smtClean="0"/>
              <a:t>Armenia</a:t>
            </a:r>
            <a:endParaRPr lang="en-US" sz="2700" dirty="0"/>
          </a:p>
          <a:p>
            <a:r>
              <a:rPr lang="en-US" sz="2700" dirty="0"/>
              <a:t>University: Yerevan State University, Faculty of Law</a:t>
            </a:r>
          </a:p>
          <a:p>
            <a:r>
              <a:rPr lang="en-US" sz="2700" dirty="0"/>
              <a:t>Email: sy.hovhannisyan111@gmail.com</a:t>
            </a:r>
          </a:p>
          <a:p>
            <a:endParaRPr lang="ru-RU" sz="2700" dirty="0"/>
          </a:p>
        </p:txBody>
      </p:sp>
    </p:spTree>
    <p:extLst>
      <p:ext uri="{BB962C8B-B14F-4D97-AF65-F5344CB8AC3E}">
        <p14:creationId xmlns:p14="http://schemas.microsoft.com/office/powerpoint/2010/main" val="1991771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3AF2AC-9457-5E4C-96E1-A404D43C7B02}"/>
              </a:ext>
            </a:extLst>
          </p:cNvPr>
          <p:cNvSpPr>
            <a:spLocks noGrp="1"/>
          </p:cNvSpPr>
          <p:nvPr>
            <p:ph type="title"/>
          </p:nvPr>
        </p:nvSpPr>
        <p:spPr>
          <a:xfrm>
            <a:off x="0" y="2781837"/>
            <a:ext cx="9404723" cy="1400530"/>
          </a:xfrm>
        </p:spPr>
        <p:txBody>
          <a:bodyPr>
            <a:normAutofit fontScale="90000"/>
          </a:bodyPr>
          <a:lstStyle/>
          <a:p>
            <a:pPr marL="514350" indent="-514350"/>
            <a:r>
              <a:rPr lang="en-US" sz="2200" dirty="0" smtClean="0">
                <a:solidFill>
                  <a:schemeClr val="tx1"/>
                </a:solidFill>
                <a:latin typeface="+mn-lt"/>
              </a:rPr>
              <a:t>     The principle of GDPR </a:t>
            </a:r>
            <a:br>
              <a:rPr lang="en-US" sz="2200" dirty="0" smtClean="0">
                <a:solidFill>
                  <a:schemeClr val="tx1"/>
                </a:solidFill>
                <a:latin typeface="+mn-lt"/>
              </a:rPr>
            </a:br>
            <a:r>
              <a:rPr lang="en-US" sz="2200" dirty="0" smtClean="0">
                <a:solidFill>
                  <a:schemeClr val="tx1"/>
                </a:solidFill>
                <a:latin typeface="+mn-lt"/>
              </a:rPr>
              <a:t> based on agreement of</a:t>
            </a:r>
            <a:br>
              <a:rPr lang="en-US" sz="2200" dirty="0" smtClean="0">
                <a:solidFill>
                  <a:schemeClr val="tx1"/>
                </a:solidFill>
                <a:latin typeface="+mn-lt"/>
              </a:rPr>
            </a:br>
            <a:r>
              <a:rPr lang="en-US" sz="2200" dirty="0" smtClean="0">
                <a:solidFill>
                  <a:schemeClr val="tx1"/>
                </a:solidFill>
                <a:latin typeface="+mn-lt"/>
              </a:rPr>
              <a:t> Data Controller and </a:t>
            </a:r>
            <a:br>
              <a:rPr lang="en-US" sz="2200" dirty="0" smtClean="0">
                <a:solidFill>
                  <a:schemeClr val="tx1"/>
                </a:solidFill>
                <a:latin typeface="+mn-lt"/>
              </a:rPr>
            </a:br>
            <a:r>
              <a:rPr lang="en-US" sz="2200" dirty="0" smtClean="0">
                <a:solidFill>
                  <a:schemeClr val="tx1"/>
                </a:solidFill>
                <a:latin typeface="+mn-lt"/>
              </a:rPr>
              <a:t>Data Processor.</a:t>
            </a:r>
            <a:br>
              <a:rPr lang="en-US" sz="2200" dirty="0" smtClean="0">
                <a:solidFill>
                  <a:schemeClr val="tx1"/>
                </a:solidFill>
                <a:latin typeface="+mn-lt"/>
              </a:rPr>
            </a:br>
            <a:r>
              <a:rPr lang="en-US" sz="2200" dirty="0" smtClean="0">
                <a:solidFill>
                  <a:schemeClr val="tx1"/>
                </a:solidFill>
                <a:latin typeface="+mn-lt"/>
              </a:rPr>
              <a:t/>
            </a:r>
            <a:br>
              <a:rPr lang="en-US" sz="2200" dirty="0" smtClean="0">
                <a:solidFill>
                  <a:schemeClr val="tx1"/>
                </a:solidFill>
                <a:latin typeface="+mn-lt"/>
              </a:rPr>
            </a:br>
            <a:r>
              <a:rPr lang="en-US" sz="2200" dirty="0" smtClean="0">
                <a:solidFill>
                  <a:schemeClr val="tx1"/>
                </a:solidFill>
                <a:latin typeface="+mn-lt"/>
              </a:rPr>
              <a:t>The agreement must be</a:t>
            </a:r>
            <a:br>
              <a:rPr lang="en-US" sz="2200" dirty="0" smtClean="0">
                <a:solidFill>
                  <a:schemeClr val="tx1"/>
                </a:solidFill>
                <a:latin typeface="+mn-lt"/>
              </a:rPr>
            </a:br>
            <a:r>
              <a:rPr lang="en-US" sz="2200" dirty="0" smtClean="0">
                <a:solidFill>
                  <a:schemeClr val="tx1"/>
                </a:solidFill>
                <a:latin typeface="+mn-lt"/>
              </a:rPr>
              <a:t>done freely, only for correct </a:t>
            </a:r>
            <a:br>
              <a:rPr lang="en-US" sz="2200" dirty="0" smtClean="0">
                <a:solidFill>
                  <a:schemeClr val="tx1"/>
                </a:solidFill>
                <a:latin typeface="+mn-lt"/>
              </a:rPr>
            </a:br>
            <a:r>
              <a:rPr lang="en-US" sz="2200" dirty="0" smtClean="0">
                <a:solidFill>
                  <a:schemeClr val="tx1"/>
                </a:solidFill>
                <a:latin typeface="+mn-lt"/>
              </a:rPr>
              <a:t>purpose and  lawfully.</a:t>
            </a:r>
            <a:br>
              <a:rPr lang="en-US" sz="2200" dirty="0" smtClean="0">
                <a:solidFill>
                  <a:schemeClr val="tx1"/>
                </a:solidFill>
                <a:latin typeface="+mn-lt"/>
              </a:rPr>
            </a:br>
            <a:r>
              <a:rPr lang="en-US" sz="2200" dirty="0" smtClean="0">
                <a:solidFill>
                  <a:schemeClr val="tx1"/>
                </a:solidFill>
                <a:latin typeface="+mn-lt"/>
              </a:rPr>
              <a:t/>
            </a:r>
            <a:br>
              <a:rPr lang="en-US" sz="2200" dirty="0" smtClean="0">
                <a:solidFill>
                  <a:schemeClr val="tx1"/>
                </a:solidFill>
                <a:latin typeface="+mn-lt"/>
              </a:rPr>
            </a:br>
            <a:r>
              <a:rPr lang="en-US" sz="2200" dirty="0" smtClean="0">
                <a:solidFill>
                  <a:schemeClr val="tx1"/>
                </a:solidFill>
                <a:latin typeface="+mn-lt"/>
              </a:rPr>
              <a:t>The cultivation of subject’s</a:t>
            </a:r>
            <a:br>
              <a:rPr lang="en-US" sz="2200" dirty="0" smtClean="0">
                <a:solidFill>
                  <a:schemeClr val="tx1"/>
                </a:solidFill>
                <a:latin typeface="+mn-lt"/>
              </a:rPr>
            </a:br>
            <a:r>
              <a:rPr lang="en-US" sz="2200" dirty="0" smtClean="0">
                <a:solidFill>
                  <a:schemeClr val="tx1"/>
                </a:solidFill>
                <a:latin typeface="+mn-lt"/>
              </a:rPr>
              <a:t>rights can have </a:t>
            </a:r>
            <a:br>
              <a:rPr lang="en-US" sz="2200" dirty="0" smtClean="0">
                <a:solidFill>
                  <a:schemeClr val="tx1"/>
                </a:solidFill>
                <a:latin typeface="+mn-lt"/>
              </a:rPr>
            </a:br>
            <a:r>
              <a:rPr lang="en-US" sz="2200" dirty="0" smtClean="0">
                <a:solidFill>
                  <a:schemeClr val="tx1"/>
                </a:solidFill>
                <a:latin typeface="+mn-lt"/>
              </a:rPr>
              <a:t>“high risks”, so</a:t>
            </a:r>
            <a:br>
              <a:rPr lang="en-US" sz="2200" dirty="0" smtClean="0">
                <a:solidFill>
                  <a:schemeClr val="tx1"/>
                </a:solidFill>
                <a:latin typeface="+mn-lt"/>
              </a:rPr>
            </a:br>
            <a:r>
              <a:rPr lang="en-US" sz="2200" dirty="0" smtClean="0">
                <a:solidFill>
                  <a:schemeClr val="tx1"/>
                </a:solidFill>
                <a:latin typeface="+mn-lt"/>
              </a:rPr>
              <a:t>the compliance with ISO  27001</a:t>
            </a:r>
            <a:br>
              <a:rPr lang="en-US" sz="2200" dirty="0" smtClean="0">
                <a:solidFill>
                  <a:schemeClr val="tx1"/>
                </a:solidFill>
                <a:latin typeface="+mn-lt"/>
              </a:rPr>
            </a:br>
            <a:r>
              <a:rPr lang="en-US" sz="2200" dirty="0" smtClean="0">
                <a:solidFill>
                  <a:schemeClr val="tx1"/>
                </a:solidFill>
                <a:latin typeface="+mn-lt"/>
              </a:rPr>
              <a:t>is one and only independent </a:t>
            </a:r>
            <a:br>
              <a:rPr lang="en-US" sz="2200" dirty="0" smtClean="0">
                <a:solidFill>
                  <a:schemeClr val="tx1"/>
                </a:solidFill>
                <a:latin typeface="+mn-lt"/>
              </a:rPr>
            </a:br>
            <a:r>
              <a:rPr lang="en-US" sz="2200" dirty="0" smtClean="0">
                <a:solidFill>
                  <a:schemeClr val="tx1"/>
                </a:solidFill>
                <a:latin typeface="+mn-lt"/>
              </a:rPr>
              <a:t>and internationally recognized</a:t>
            </a:r>
            <a:br>
              <a:rPr lang="en-US" sz="2200" dirty="0" smtClean="0">
                <a:solidFill>
                  <a:schemeClr val="tx1"/>
                </a:solidFill>
                <a:latin typeface="+mn-lt"/>
              </a:rPr>
            </a:br>
            <a:r>
              <a:rPr lang="en-US" sz="2200" dirty="0" smtClean="0">
                <a:solidFill>
                  <a:schemeClr val="tx1"/>
                </a:solidFill>
                <a:latin typeface="+mn-lt"/>
              </a:rPr>
              <a:t>security </a:t>
            </a:r>
            <a:r>
              <a:rPr lang="en-US" sz="2200" dirty="0" err="1" smtClean="0">
                <a:solidFill>
                  <a:schemeClr val="tx1"/>
                </a:solidFill>
                <a:latin typeface="+mn-lt"/>
              </a:rPr>
              <a:t>standart</a:t>
            </a:r>
            <a:r>
              <a:rPr lang="en-US" sz="2200" dirty="0" smtClean="0">
                <a:solidFill>
                  <a:schemeClr val="tx1"/>
                </a:solidFill>
                <a:latin typeface="+mn-lt"/>
              </a:rPr>
              <a:t> .</a:t>
            </a:r>
            <a:r>
              <a:rPr lang="en-US" sz="2700" i="1" dirty="0" smtClean="0">
                <a:solidFill>
                  <a:schemeClr val="tx1"/>
                </a:solidFill>
                <a:latin typeface="+mn-lt"/>
              </a:rPr>
              <a:t/>
            </a:r>
            <a:br>
              <a:rPr lang="en-US" sz="2700" i="1" dirty="0" smtClean="0">
                <a:solidFill>
                  <a:schemeClr val="tx1"/>
                </a:solidFill>
                <a:latin typeface="+mn-lt"/>
              </a:rPr>
            </a:br>
            <a:r>
              <a:rPr lang="en-US" sz="2700" i="1" dirty="0" smtClean="0">
                <a:solidFill>
                  <a:schemeClr val="tx1"/>
                </a:solidFill>
                <a:latin typeface="+mn-lt"/>
              </a:rPr>
              <a:t/>
            </a:r>
            <a:br>
              <a:rPr lang="en-US" sz="2700" i="1" dirty="0" smtClean="0">
                <a:solidFill>
                  <a:schemeClr val="tx1"/>
                </a:solidFill>
                <a:latin typeface="+mn-lt"/>
              </a:rPr>
            </a:br>
            <a:r>
              <a:rPr lang="en-US" sz="2700" b="0" i="0" dirty="0">
                <a:solidFill>
                  <a:schemeClr val="tx1"/>
                </a:solidFill>
                <a:effectLst/>
                <a:latin typeface="+mn-lt"/>
              </a:rPr>
              <a:t/>
            </a:r>
            <a:br>
              <a:rPr lang="en-US" sz="2700" b="0" i="0" dirty="0">
                <a:solidFill>
                  <a:schemeClr val="tx1"/>
                </a:solidFill>
                <a:effectLst/>
                <a:latin typeface="+mn-lt"/>
              </a:rPr>
            </a:br>
            <a:endParaRPr lang="ru-RU" sz="2700" dirty="0">
              <a:solidFill>
                <a:schemeClr val="tx1"/>
              </a:solidFill>
              <a:latin typeface="+mn-lt"/>
            </a:endParaRPr>
          </a:p>
        </p:txBody>
      </p:sp>
      <p:pic>
        <p:nvPicPr>
          <p:cNvPr id="6" name="Рисунок 6">
            <a:extLst>
              <a:ext uri="{FF2B5EF4-FFF2-40B4-BE49-F238E27FC236}">
                <a16:creationId xmlns:a16="http://schemas.microsoft.com/office/drawing/2014/main" xmlns="" id="{B4CCA5A6-B8E1-684B-B810-19257397B79D}"/>
              </a:ext>
            </a:extLst>
          </p:cNvPr>
          <p:cNvPicPr>
            <a:picLocks noGrp="1" noChangeAspect="1"/>
          </p:cNvPicPr>
          <p:nvPr>
            <p:ph idx="1"/>
          </p:nvPr>
        </p:nvPicPr>
        <p:blipFill>
          <a:blip r:embed="rId2"/>
          <a:stretch>
            <a:fillRect/>
          </a:stretch>
        </p:blipFill>
        <p:spPr>
          <a:xfrm>
            <a:off x="4236787" y="1957589"/>
            <a:ext cx="7955213" cy="4900411"/>
          </a:xfrm>
          <a:prstGeom prst="rect">
            <a:avLst/>
          </a:prstGeom>
        </p:spPr>
      </p:pic>
      <p:sp>
        <p:nvSpPr>
          <p:cNvPr id="4" name="Прямоугольник 3"/>
          <p:cNvSpPr/>
          <p:nvPr/>
        </p:nvSpPr>
        <p:spPr>
          <a:xfrm>
            <a:off x="5706772" y="229810"/>
            <a:ext cx="6096000" cy="1569660"/>
          </a:xfrm>
          <a:prstGeom prst="rect">
            <a:avLst/>
          </a:prstGeom>
        </p:spPr>
        <p:txBody>
          <a:bodyPr>
            <a:spAutoFit/>
          </a:bodyPr>
          <a:lstStyle/>
          <a:p>
            <a:r>
              <a:rPr lang="en-US" sz="2400" i="1" dirty="0" smtClean="0"/>
              <a:t>DPO : there is a special officer</a:t>
            </a:r>
          </a:p>
          <a:p>
            <a:r>
              <a:rPr lang="en-US" sz="2400" i="1" dirty="0" smtClean="0"/>
              <a:t> for Data protection, the officer</a:t>
            </a:r>
          </a:p>
          <a:p>
            <a:r>
              <a:rPr lang="en-US" sz="2400" i="1" dirty="0" smtClean="0"/>
              <a:t> deals with monitoring </a:t>
            </a:r>
          </a:p>
          <a:p>
            <a:r>
              <a:rPr lang="en-US" sz="2400" i="1" dirty="0" smtClean="0"/>
              <a:t>and connection with Government.</a:t>
            </a:r>
            <a:endParaRPr lang="ru-RU" sz="2400" i="1" dirty="0"/>
          </a:p>
        </p:txBody>
      </p:sp>
    </p:spTree>
    <p:extLst>
      <p:ext uri="{BB962C8B-B14F-4D97-AF65-F5344CB8AC3E}">
        <p14:creationId xmlns:p14="http://schemas.microsoft.com/office/powerpoint/2010/main" val="579796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657" y="742103"/>
            <a:ext cx="9404723" cy="1400530"/>
          </a:xfrm>
        </p:spPr>
        <p:txBody>
          <a:bodyPr>
            <a:normAutofit fontScale="90000"/>
          </a:bodyPr>
          <a:lstStyle/>
          <a:p>
            <a:r>
              <a:rPr lang="en-US" dirty="0" smtClean="0"/>
              <a:t>What advantages do the implementation of </a:t>
            </a:r>
            <a:r>
              <a:rPr lang="en-US" dirty="0" smtClean="0"/>
              <a:t>P.D. </a:t>
            </a:r>
            <a:r>
              <a:rPr lang="en-US" dirty="0" smtClean="0"/>
              <a:t>offers</a:t>
            </a:r>
            <a:r>
              <a:rPr lang="en-US" dirty="0" smtClean="0"/>
              <a:t>?</a:t>
            </a:r>
            <a:r>
              <a:rPr lang="en-US" dirty="0" smtClean="0"/>
              <a:t/>
            </a:r>
            <a:br>
              <a:rPr lang="en-US" dirty="0" smtClean="0"/>
            </a:br>
            <a:endParaRPr lang="ru-RU" dirty="0"/>
          </a:p>
        </p:txBody>
      </p:sp>
      <p:sp>
        <p:nvSpPr>
          <p:cNvPr id="3" name="Содержимое 2"/>
          <p:cNvSpPr>
            <a:spLocks noGrp="1"/>
          </p:cNvSpPr>
          <p:nvPr>
            <p:ph idx="1"/>
          </p:nvPr>
        </p:nvSpPr>
        <p:spPr>
          <a:xfrm>
            <a:off x="950912" y="2299855"/>
            <a:ext cx="8946541" cy="5957454"/>
          </a:xfrm>
        </p:spPr>
        <p:txBody>
          <a:bodyPr>
            <a:normAutofit/>
          </a:bodyPr>
          <a:lstStyle/>
          <a:p>
            <a:r>
              <a:rPr lang="en-US" sz="2400" dirty="0" smtClean="0"/>
              <a:t>We can implement it only with complying GDPR with national legislation.</a:t>
            </a:r>
          </a:p>
          <a:p>
            <a:pPr>
              <a:buNone/>
            </a:pPr>
            <a:endParaRPr lang="en-US" sz="2400" dirty="0" smtClean="0"/>
          </a:p>
          <a:p>
            <a:r>
              <a:rPr lang="en-US" sz="2400" dirty="0" smtClean="0"/>
              <a:t>For complying we need local(national) laws.</a:t>
            </a:r>
          </a:p>
          <a:p>
            <a:pPr>
              <a:buNone/>
            </a:pPr>
            <a:endParaRPr lang="en-US" sz="2400" dirty="0" smtClean="0"/>
          </a:p>
          <a:p>
            <a:r>
              <a:rPr lang="en-US" sz="2400" dirty="0" smtClean="0"/>
              <a:t>After these we will have platform </a:t>
            </a:r>
            <a:r>
              <a:rPr lang="en-US" sz="2400" dirty="0" smtClean="0"/>
              <a:t>to base on </a:t>
            </a:r>
            <a:r>
              <a:rPr lang="en-US" sz="2400" dirty="0" smtClean="0"/>
              <a:t>in the event of violation of law.</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3" y="383445"/>
            <a:ext cx="9404723" cy="1400530"/>
          </a:xfrm>
        </p:spPr>
        <p:txBody>
          <a:bodyPr/>
          <a:lstStyle/>
          <a:p>
            <a:r>
              <a:rPr lang="en-US" dirty="0" smtClean="0"/>
              <a:t>Advantages of P.D.</a:t>
            </a:r>
            <a:endParaRPr lang="ru-RU" dirty="0"/>
          </a:p>
        </p:txBody>
      </p:sp>
      <p:sp>
        <p:nvSpPr>
          <p:cNvPr id="3" name="Содержимое 2"/>
          <p:cNvSpPr>
            <a:spLocks noGrp="1"/>
          </p:cNvSpPr>
          <p:nvPr>
            <p:ph idx="1"/>
          </p:nvPr>
        </p:nvSpPr>
        <p:spPr>
          <a:xfrm>
            <a:off x="840076" y="1651140"/>
            <a:ext cx="8946541" cy="4195481"/>
          </a:xfrm>
        </p:spPr>
        <p:txBody>
          <a:bodyPr>
            <a:normAutofit/>
          </a:bodyPr>
          <a:lstStyle/>
          <a:p>
            <a:r>
              <a:rPr lang="en-US" sz="2400" dirty="0" smtClean="0"/>
              <a:t>You can lower taxis in different types of businesses.</a:t>
            </a:r>
            <a:endParaRPr lang="en-US" sz="2400" dirty="0" smtClean="0"/>
          </a:p>
          <a:p>
            <a:r>
              <a:rPr lang="en-US" sz="2400" dirty="0" smtClean="0"/>
              <a:t>Big companies and </a:t>
            </a:r>
            <a:r>
              <a:rPr lang="en-US" sz="2400" dirty="0" smtClean="0"/>
              <a:t>organizations </a:t>
            </a:r>
            <a:r>
              <a:rPr lang="en-US" sz="2400" dirty="0" smtClean="0"/>
              <a:t>can easily </a:t>
            </a:r>
            <a:r>
              <a:rPr lang="en-US" sz="2400" dirty="0" smtClean="0"/>
              <a:t>rely on P.D</a:t>
            </a:r>
            <a:r>
              <a:rPr lang="en-US" sz="2400" dirty="0" smtClean="0"/>
              <a:t>.( especially on GDPR’s officer who deals with legal part of companies and businesses).</a:t>
            </a:r>
          </a:p>
          <a:p>
            <a:r>
              <a:rPr lang="en-US" sz="2400" dirty="0" smtClean="0"/>
              <a:t>The companies can’t </a:t>
            </a:r>
            <a:r>
              <a:rPr lang="en-US" sz="2400" dirty="0" smtClean="0"/>
              <a:t>escape from </a:t>
            </a:r>
            <a:r>
              <a:rPr lang="en-US" sz="2400" dirty="0" smtClean="0"/>
              <a:t>these, there is a penalty about 20 million euro.</a:t>
            </a:r>
          </a:p>
          <a:p>
            <a:r>
              <a:rPr lang="en-US" sz="2400" dirty="0" smtClean="0"/>
              <a:t>Based on P.D. The Data transfer can be done safely.</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9349" y="203337"/>
            <a:ext cx="9404723" cy="1400530"/>
          </a:xfrm>
        </p:spPr>
        <p:txBody>
          <a:bodyPr>
            <a:normAutofit/>
          </a:bodyPr>
          <a:lstStyle/>
          <a:p>
            <a:r>
              <a:rPr lang="en-US" sz="3600" dirty="0" smtClean="0"/>
              <a:t>The goal is </a:t>
            </a:r>
            <a:r>
              <a:rPr lang="en-US" sz="3600" dirty="0" smtClean="0"/>
              <a:t>the general </a:t>
            </a:r>
            <a:r>
              <a:rPr lang="en-US" sz="3600" dirty="0" smtClean="0"/>
              <a:t>protection of personal information </a:t>
            </a:r>
            <a:r>
              <a:rPr lang="en-US" sz="3600" dirty="0" smtClean="0"/>
              <a:t>for both </a:t>
            </a:r>
            <a:r>
              <a:rPr lang="en-US" sz="3600" dirty="0" smtClean="0"/>
              <a:t>natural and </a:t>
            </a:r>
            <a:r>
              <a:rPr lang="en-US" sz="3600" dirty="0" smtClean="0"/>
              <a:t>legal people.</a:t>
            </a:r>
            <a:endParaRPr lang="ru-RU" sz="3600" dirty="0"/>
          </a:p>
        </p:txBody>
      </p:sp>
      <p:sp>
        <p:nvSpPr>
          <p:cNvPr id="3" name="Содержимое 2"/>
          <p:cNvSpPr>
            <a:spLocks noGrp="1"/>
          </p:cNvSpPr>
          <p:nvPr>
            <p:ph idx="1"/>
          </p:nvPr>
        </p:nvSpPr>
        <p:spPr>
          <a:xfrm>
            <a:off x="1031090" y="2144969"/>
            <a:ext cx="8946541" cy="4195481"/>
          </a:xfrm>
        </p:spPr>
        <p:txBody>
          <a:bodyPr>
            <a:normAutofit/>
          </a:bodyPr>
          <a:lstStyle/>
          <a:p>
            <a:r>
              <a:rPr lang="en-US" dirty="0" smtClean="0"/>
              <a:t>Advice ICANN to change WHOIS system.</a:t>
            </a:r>
          </a:p>
          <a:p>
            <a:pPr>
              <a:buNone/>
            </a:pPr>
            <a:endParaRPr lang="en-US" dirty="0" smtClean="0"/>
          </a:p>
          <a:p>
            <a:r>
              <a:rPr lang="en-US" dirty="0" smtClean="0"/>
              <a:t>Make it private.</a:t>
            </a:r>
          </a:p>
          <a:p>
            <a:pPr>
              <a:buNone/>
            </a:pPr>
            <a:endParaRPr lang="en-US" dirty="0" smtClean="0"/>
          </a:p>
          <a:p>
            <a:r>
              <a:rPr lang="en-US" dirty="0" smtClean="0"/>
              <a:t>Build a bridge between public system and GDPR’s private regulations.</a:t>
            </a:r>
            <a:endParaRPr lang="en-US" sz="2400" u="sng" dirty="0" smtClean="0"/>
          </a:p>
          <a:p>
            <a:pPr>
              <a:buNone/>
            </a:pPr>
            <a:endParaRPr lang="en-US" sz="2400" u="sng" dirty="0" smtClean="0"/>
          </a:p>
          <a:p>
            <a:endParaRPr lang="en-US" sz="3600" u="sng"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53038" y="321973"/>
            <a:ext cx="7817476" cy="3231654"/>
          </a:xfrm>
          <a:prstGeom prst="rect">
            <a:avLst/>
          </a:prstGeom>
        </p:spPr>
        <p:txBody>
          <a:bodyPr wrap="square">
            <a:spAutoFit/>
          </a:bodyPr>
          <a:lstStyle/>
          <a:p>
            <a:pPr>
              <a:buNone/>
            </a:pPr>
            <a:r>
              <a:rPr lang="en-US" sz="2800" dirty="0" smtClean="0"/>
              <a:t>Ripe NCC has already shared GDPR’s</a:t>
            </a:r>
          </a:p>
          <a:p>
            <a:pPr>
              <a:buNone/>
            </a:pPr>
            <a:r>
              <a:rPr lang="en-US" sz="2800" dirty="0" smtClean="0"/>
              <a:t>compliance model</a:t>
            </a:r>
          </a:p>
          <a:p>
            <a:pPr>
              <a:buNone/>
            </a:pPr>
            <a:endParaRPr lang="en-US" sz="2800" dirty="0" smtClean="0"/>
          </a:p>
          <a:p>
            <a:pPr>
              <a:buFont typeface="Arial" pitchFamily="34" charset="0"/>
              <a:buChar char="•"/>
            </a:pPr>
            <a:r>
              <a:rPr lang="en-US" sz="2400" dirty="0" smtClean="0"/>
              <a:t>Contains </a:t>
            </a:r>
            <a:r>
              <a:rPr lang="en-US" sz="2400" u="sng" dirty="0" smtClean="0"/>
              <a:t>registration details</a:t>
            </a:r>
          </a:p>
          <a:p>
            <a:endParaRPr lang="en-US" sz="2400" u="sng" dirty="0" smtClean="0"/>
          </a:p>
          <a:p>
            <a:pPr>
              <a:buFont typeface="Arial" pitchFamily="34" charset="0"/>
              <a:buChar char="•"/>
            </a:pPr>
            <a:r>
              <a:rPr lang="en-US" sz="2400" dirty="0" smtClean="0"/>
              <a:t>Contact details of </a:t>
            </a:r>
            <a:r>
              <a:rPr lang="en-US" sz="2400" u="sng" dirty="0" smtClean="0"/>
              <a:t>responsible people</a:t>
            </a:r>
          </a:p>
          <a:p>
            <a:endParaRPr lang="en-US" sz="2400" u="sng" dirty="0" smtClean="0"/>
          </a:p>
          <a:p>
            <a:pPr>
              <a:buFont typeface="Arial" pitchFamily="34" charset="0"/>
              <a:buChar char="•"/>
            </a:pPr>
            <a:r>
              <a:rPr lang="en-US" sz="2400" dirty="0" smtClean="0"/>
              <a:t>Contain details of</a:t>
            </a:r>
            <a:r>
              <a:rPr lang="en-US" sz="2400" u="sng" dirty="0" smtClean="0"/>
              <a:t> resource holders</a:t>
            </a:r>
          </a:p>
        </p:txBody>
      </p:sp>
      <p:sp>
        <p:nvSpPr>
          <p:cNvPr id="5" name="Прямоугольник 4"/>
          <p:cNvSpPr/>
          <p:nvPr/>
        </p:nvSpPr>
        <p:spPr>
          <a:xfrm>
            <a:off x="5357614" y="4778062"/>
            <a:ext cx="6568225" cy="1569660"/>
          </a:xfrm>
          <a:prstGeom prst="rect">
            <a:avLst/>
          </a:prstGeom>
        </p:spPr>
        <p:txBody>
          <a:bodyPr wrap="square">
            <a:spAutoFit/>
          </a:bodyPr>
          <a:lstStyle/>
          <a:p>
            <a:pPr marL="342900" indent="-342900"/>
            <a:r>
              <a:rPr lang="en-US" sz="2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Database is open, </a:t>
            </a:r>
          </a:p>
          <a:p>
            <a:pPr marL="342900" indent="-342900"/>
            <a:r>
              <a:rPr lang="en-US" sz="2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especially during offences </a:t>
            </a:r>
          </a:p>
          <a:p>
            <a:pPr marL="342900" indent="-342900"/>
            <a:r>
              <a:rPr lang="en-US" sz="2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it is important for connection</a:t>
            </a:r>
          </a:p>
          <a:p>
            <a:pPr marL="342900" indent="-342900"/>
            <a:r>
              <a:rPr lang="en-US" sz="2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 between network operators</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47660FD2-F2CB-1C4B-81D0-C80179CD72CD}"/>
              </a:ext>
            </a:extLst>
          </p:cNvPr>
          <p:cNvSpPr>
            <a:spLocks noGrp="1"/>
          </p:cNvSpPr>
          <p:nvPr>
            <p:ph type="title"/>
          </p:nvPr>
        </p:nvSpPr>
        <p:spPr>
          <a:xfrm>
            <a:off x="521421" y="369591"/>
            <a:ext cx="9404723" cy="1400530"/>
          </a:xfrm>
        </p:spPr>
        <p:txBody>
          <a:bodyPr/>
          <a:lstStyle/>
          <a:p>
            <a:r>
              <a:rPr lang="en-US" i="1" dirty="0" smtClean="0">
                <a:ln w="10541" cmpd="sng">
                  <a:solidFill>
                    <a:srgbClr val="7D7D7D">
                      <a:tint val="100000"/>
                      <a:shade val="100000"/>
                      <a:satMod val="110000"/>
                    </a:srgbClr>
                  </a:solidFill>
                  <a:prstDash val="solid"/>
                </a:ln>
                <a:solidFill>
                  <a:schemeClr val="accent6">
                    <a:lumMod val="20000"/>
                    <a:lumOff val="80000"/>
                  </a:schemeClr>
                </a:solidFill>
              </a:rPr>
              <a:t>Removal of Personal Data</a:t>
            </a:r>
            <a:endParaRPr lang="ru-RU" i="1" dirty="0">
              <a:ln w="10541" cmpd="sng">
                <a:solidFill>
                  <a:srgbClr val="7D7D7D">
                    <a:tint val="100000"/>
                    <a:shade val="100000"/>
                    <a:satMod val="110000"/>
                  </a:srgbClr>
                </a:solidFill>
                <a:prstDash val="solid"/>
              </a:ln>
              <a:solidFill>
                <a:schemeClr val="accent6">
                  <a:lumMod val="20000"/>
                  <a:lumOff val="80000"/>
                </a:schemeClr>
              </a:solidFill>
            </a:endParaRPr>
          </a:p>
        </p:txBody>
      </p:sp>
      <p:sp>
        <p:nvSpPr>
          <p:cNvPr id="3" name="Место для объекта 2">
            <a:extLst>
              <a:ext uri="{FF2B5EF4-FFF2-40B4-BE49-F238E27FC236}">
                <a16:creationId xmlns:a16="http://schemas.microsoft.com/office/drawing/2014/main" xmlns="" id="{8E852D3F-2009-2A4A-9FAF-A3C5BFFF512D}"/>
              </a:ext>
            </a:extLst>
          </p:cNvPr>
          <p:cNvSpPr>
            <a:spLocks noGrp="1"/>
          </p:cNvSpPr>
          <p:nvPr>
            <p:ph idx="1"/>
          </p:nvPr>
        </p:nvSpPr>
        <p:spPr>
          <a:xfrm>
            <a:off x="272040" y="1498739"/>
            <a:ext cx="8946541" cy="4195481"/>
          </a:xfrm>
        </p:spPr>
        <p:txBody>
          <a:bodyPr/>
          <a:lstStyle/>
          <a:p>
            <a:r>
              <a:rPr lang="en-US" dirty="0"/>
              <a:t>Resource holder can apply for removing the </a:t>
            </a:r>
            <a:r>
              <a:rPr lang="en-US" dirty="0" smtClean="0"/>
              <a:t>data.</a:t>
            </a:r>
          </a:p>
          <a:p>
            <a:pPr>
              <a:buNone/>
            </a:pPr>
            <a:endParaRPr lang="en-US" dirty="0"/>
          </a:p>
          <a:p>
            <a:r>
              <a:rPr lang="en-US" dirty="0"/>
              <a:t>In the same time the resource holder must find another individual who is willing to share their data in RIPE </a:t>
            </a:r>
            <a:r>
              <a:rPr lang="en-US" dirty="0" smtClean="0"/>
              <a:t>Database.</a:t>
            </a:r>
            <a:endParaRPr lang="ru-RU" dirty="0"/>
          </a:p>
        </p:txBody>
      </p:sp>
      <p:sp>
        <p:nvSpPr>
          <p:cNvPr id="7" name="TextBox 6">
            <a:extLst>
              <a:ext uri="{FF2B5EF4-FFF2-40B4-BE49-F238E27FC236}">
                <a16:creationId xmlns:a16="http://schemas.microsoft.com/office/drawing/2014/main" xmlns="" id="{30DFF8C4-AE0E-FD4E-BA31-9FB322CC8DA7}"/>
              </a:ext>
            </a:extLst>
          </p:cNvPr>
          <p:cNvSpPr txBox="1"/>
          <p:nvPr/>
        </p:nvSpPr>
        <p:spPr>
          <a:xfrm>
            <a:off x="3130859" y="4192051"/>
            <a:ext cx="6092567" cy="1631216"/>
          </a:xfrm>
          <a:prstGeom prst="rect">
            <a:avLst/>
          </a:prstGeom>
          <a:noFill/>
        </p:spPr>
        <p:txBody>
          <a:bodyPr wrap="square">
            <a:spAutoFit/>
          </a:bodyPr>
          <a:lstStyle/>
          <a:p>
            <a:pPr algn="l"/>
            <a:r>
              <a:rPr lang="en-US" sz="2800" b="1" i="0" dirty="0">
                <a:effectLst/>
                <a:latin typeface="Open Sans"/>
              </a:rPr>
              <a:t>Conclusion</a:t>
            </a:r>
          </a:p>
          <a:p>
            <a:pPr algn="l"/>
            <a:r>
              <a:rPr lang="en-US" sz="2400" b="0" i="0" dirty="0">
                <a:effectLst/>
                <a:latin typeface="+mj-lt"/>
                <a:cs typeface="Helvetica" panose="020B0604020202020204" pitchFamily="34" charset="0"/>
              </a:rPr>
              <a:t>The RIPE NCC is confident that the current RIPE Database operations are in line with the requirements of the GDPR.</a:t>
            </a:r>
          </a:p>
        </p:txBody>
      </p:sp>
    </p:spTree>
    <p:extLst>
      <p:ext uri="{BB962C8B-B14F-4D97-AF65-F5344CB8AC3E}">
        <p14:creationId xmlns:p14="http://schemas.microsoft.com/office/powerpoint/2010/main" val="2107899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353" y="311051"/>
            <a:ext cx="9404723" cy="1400530"/>
          </a:xfrm>
        </p:spPr>
        <p:txBody>
          <a:bodyPr/>
          <a:lstStyle/>
          <a:p>
            <a:r>
              <a:rPr lang="en-US" dirty="0" smtClean="0"/>
              <a:t>Why we need the Data Protection?</a:t>
            </a:r>
            <a:endParaRPr lang="ru-RU" dirty="0"/>
          </a:p>
        </p:txBody>
      </p:sp>
      <p:sp>
        <p:nvSpPr>
          <p:cNvPr id="3" name="Содержимое 2"/>
          <p:cNvSpPr>
            <a:spLocks noGrp="1"/>
          </p:cNvSpPr>
          <p:nvPr>
            <p:ph idx="1"/>
          </p:nvPr>
        </p:nvSpPr>
        <p:spPr>
          <a:xfrm>
            <a:off x="1270739" y="1434734"/>
            <a:ext cx="8946541" cy="4195481"/>
          </a:xfrm>
        </p:spPr>
        <p:txBody>
          <a:bodyPr>
            <a:normAutofit fontScale="77500" lnSpcReduction="20000"/>
          </a:bodyPr>
          <a:lstStyle/>
          <a:p>
            <a:r>
              <a:rPr lang="en-US" dirty="0" smtClean="0"/>
              <a:t>The statistic shows that organizations have lack of knowledge </a:t>
            </a:r>
            <a:r>
              <a:rPr lang="en-US" dirty="0" smtClean="0"/>
              <a:t>about the protection </a:t>
            </a:r>
            <a:r>
              <a:rPr lang="en-US" dirty="0" smtClean="0"/>
              <a:t>of </a:t>
            </a:r>
            <a:r>
              <a:rPr lang="en-US" dirty="0" smtClean="0"/>
              <a:t>personal information.</a:t>
            </a:r>
            <a:endParaRPr lang="en-US" dirty="0" smtClean="0"/>
          </a:p>
          <a:p>
            <a:r>
              <a:rPr lang="en-US" dirty="0" smtClean="0"/>
              <a:t>Organizations need </a:t>
            </a:r>
            <a:r>
              <a:rPr lang="en-US" dirty="0" smtClean="0"/>
              <a:t>GDPR </a:t>
            </a:r>
            <a:r>
              <a:rPr lang="en-US" dirty="0" smtClean="0"/>
              <a:t>in order to avoid </a:t>
            </a:r>
            <a:r>
              <a:rPr lang="en-US" dirty="0" smtClean="0"/>
              <a:t>from violation of rights and </a:t>
            </a:r>
            <a:r>
              <a:rPr lang="en-US" dirty="0" smtClean="0"/>
              <a:t>keep </a:t>
            </a:r>
            <a:r>
              <a:rPr lang="en-US" dirty="0" smtClean="0"/>
              <a:t>protected.</a:t>
            </a:r>
            <a:endParaRPr lang="en-US" dirty="0" smtClean="0"/>
          </a:p>
          <a:p>
            <a:r>
              <a:rPr lang="en-US" dirty="0" smtClean="0"/>
              <a:t>What can we do if we don’t want to comply our national legislation with the GDPR?</a:t>
            </a:r>
          </a:p>
          <a:p>
            <a:pPr>
              <a:buFont typeface="Wingdings" panose="05000000000000000000" pitchFamily="2" charset="2"/>
              <a:buChar char="ü"/>
            </a:pPr>
            <a:r>
              <a:rPr lang="en-US" dirty="0" smtClean="0"/>
              <a:t>The </a:t>
            </a:r>
            <a:r>
              <a:rPr lang="en-US" dirty="0" smtClean="0"/>
              <a:t>organization can be </a:t>
            </a:r>
            <a:r>
              <a:rPr lang="en-US" dirty="0" smtClean="0"/>
              <a:t>fined</a:t>
            </a:r>
            <a:endParaRPr lang="en-US" dirty="0" smtClean="0"/>
          </a:p>
          <a:p>
            <a:r>
              <a:rPr lang="en-US" dirty="0" smtClean="0"/>
              <a:t>Is it essential for non-EU countries too?</a:t>
            </a:r>
          </a:p>
          <a:p>
            <a:pPr>
              <a:buFont typeface="Wingdings" panose="05000000000000000000" pitchFamily="2" charset="2"/>
              <a:buChar char="ü"/>
            </a:pPr>
            <a:r>
              <a:rPr lang="en-US" dirty="0" smtClean="0"/>
              <a:t>Yes</a:t>
            </a:r>
            <a:r>
              <a:rPr lang="en-US" dirty="0"/>
              <a:t>.</a:t>
            </a:r>
            <a:r>
              <a:rPr lang="en-US" dirty="0" smtClean="0"/>
              <a:t> Non-EU </a:t>
            </a:r>
            <a:r>
              <a:rPr lang="en-US" dirty="0" smtClean="0"/>
              <a:t>countries should have governmental decisions based on GDPR.</a:t>
            </a:r>
          </a:p>
          <a:p>
            <a:r>
              <a:rPr lang="en-US" dirty="0" smtClean="0"/>
              <a:t>What advantages do the GDPR have for implementation?</a:t>
            </a:r>
          </a:p>
          <a:p>
            <a:pPr>
              <a:buFont typeface="Wingdings" panose="05000000000000000000" pitchFamily="2" charset="2"/>
              <a:buChar char="ü"/>
            </a:pPr>
            <a:r>
              <a:rPr lang="en-US" dirty="0" smtClean="0"/>
              <a:t>It </a:t>
            </a:r>
            <a:r>
              <a:rPr lang="en-US" dirty="0" smtClean="0"/>
              <a:t>is fundamental right and platform for people to apply to court.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349" y="739462"/>
            <a:ext cx="8825659" cy="1981200"/>
          </a:xfrm>
        </p:spPr>
        <p:txBody>
          <a:bodyPr/>
          <a:lstStyle/>
          <a:p>
            <a:r>
              <a:rPr lang="en-US" dirty="0" smtClean="0"/>
              <a:t>EU countries which will validate the regulations</a:t>
            </a:r>
            <a:endParaRPr lang="ru-RU" dirty="0"/>
          </a:p>
        </p:txBody>
      </p:sp>
      <p:sp>
        <p:nvSpPr>
          <p:cNvPr id="3" name="Текст 2"/>
          <p:cNvSpPr>
            <a:spLocks noGrp="1"/>
          </p:cNvSpPr>
          <p:nvPr>
            <p:ph type="body" sz="half" idx="2"/>
          </p:nvPr>
        </p:nvSpPr>
        <p:spPr>
          <a:xfrm>
            <a:off x="1133341" y="2009104"/>
            <a:ext cx="9001819" cy="4332668"/>
          </a:xfrm>
        </p:spPr>
        <p:txBody>
          <a:bodyPr>
            <a:normAutofit/>
          </a:bodyPr>
          <a:lstStyle/>
          <a:p>
            <a:r>
              <a:rPr lang="en-US" sz="2400" u="sng" dirty="0" smtClean="0">
                <a:ln w="18415" cmpd="sng">
                  <a:solidFill>
                    <a:schemeClr val="bg2">
                      <a:lumMod val="60000"/>
                      <a:lumOff val="40000"/>
                    </a:schemeClr>
                  </a:solidFill>
                  <a:prstDash val="solid"/>
                </a:ln>
                <a:solidFill>
                  <a:schemeClr val="bg2">
                    <a:lumMod val="60000"/>
                    <a:lumOff val="40000"/>
                  </a:schemeClr>
                </a:solidFill>
                <a:effectLst>
                  <a:outerShdw blurRad="63500" dir="3600000" algn="tl" rotWithShape="0">
                    <a:srgbClr val="000000">
                      <a:alpha val="70000"/>
                    </a:srgbClr>
                  </a:outerShdw>
                </a:effectLst>
              </a:rPr>
              <a:t>Andorra, Argentina, Canada, Faroe Island, Guernsey, Israel, Isle of Man, Jersey, New Zealand, Switzerland, Uruguay </a:t>
            </a:r>
            <a:r>
              <a:rPr lang="en-US" sz="2400" dirty="0" smtClean="0"/>
              <a:t>are EU countries that will validate the regulations all other non-EU countries should transfer data only if they can provide proper conditions for protection.</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4FBE4D-7B64-C043-AD63-1E7C4B1AD0B9}"/>
              </a:ext>
            </a:extLst>
          </p:cNvPr>
          <p:cNvSpPr>
            <a:spLocks noGrp="1"/>
          </p:cNvSpPr>
          <p:nvPr>
            <p:ph type="title"/>
          </p:nvPr>
        </p:nvSpPr>
        <p:spPr>
          <a:xfrm>
            <a:off x="921965" y="314756"/>
            <a:ext cx="8825659" cy="2452255"/>
          </a:xfrm>
        </p:spPr>
        <p:txBody>
          <a:bodyPr/>
          <a:lstStyle/>
          <a:p>
            <a:r>
              <a:rPr lang="en-US" sz="32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 About non – EU countries</a:t>
            </a:r>
            <a:br>
              <a:rPr lang="en-US" sz="32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br>
            <a:endParaRPr lang="ru-RU" sz="32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3" name="Место для текста 2">
            <a:extLst>
              <a:ext uri="{FF2B5EF4-FFF2-40B4-BE49-F238E27FC236}">
                <a16:creationId xmlns:a16="http://schemas.microsoft.com/office/drawing/2014/main" xmlns="" id="{35FF53F7-5EC1-3345-834D-1F3AEEAF9894}"/>
              </a:ext>
            </a:extLst>
          </p:cNvPr>
          <p:cNvSpPr>
            <a:spLocks noGrp="1"/>
          </p:cNvSpPr>
          <p:nvPr>
            <p:ph type="body" sz="half" idx="2"/>
          </p:nvPr>
        </p:nvSpPr>
        <p:spPr>
          <a:xfrm>
            <a:off x="772489" y="2472647"/>
            <a:ext cx="8825659" cy="2362200"/>
          </a:xfrm>
        </p:spPr>
        <p:txBody>
          <a:bodyPr>
            <a:noAutofit/>
          </a:bodyPr>
          <a:lstStyle/>
          <a:p>
            <a:pPr marL="285750" indent="-285750">
              <a:buFont typeface="Wingdings" pitchFamily="2" charset="2"/>
              <a:buChar char="ü"/>
            </a:pPr>
            <a:r>
              <a:rPr lang="en-US" sz="2200" dirty="0"/>
              <a:t>The compliance of EU agreement with national legislations is the  main problem that countries must solve after adopting it.</a:t>
            </a:r>
          </a:p>
          <a:p>
            <a:pPr marL="285750" indent="-285750">
              <a:buFont typeface="Wingdings" pitchFamily="2" charset="2"/>
              <a:buChar char="ü"/>
            </a:pPr>
            <a:r>
              <a:rPr lang="en-US" sz="2200" dirty="0"/>
              <a:t>Non-EU countries will do the same, they will add regulations which will be in compliance with GDPR</a:t>
            </a:r>
            <a:r>
              <a:rPr lang="en-US" sz="2200" dirty="0" smtClean="0"/>
              <a:t>.</a:t>
            </a:r>
          </a:p>
          <a:p>
            <a:pPr marL="285750" indent="-285750">
              <a:buFont typeface="Wingdings" pitchFamily="2" charset="2"/>
              <a:buChar char="ü"/>
            </a:pPr>
            <a:r>
              <a:rPr lang="en-US" sz="2200" dirty="0" smtClean="0"/>
              <a:t>In any non-EU country that isn’t mentioned in this list should has own national legislation which will compliances with GDPR(ISO 27001 </a:t>
            </a:r>
            <a:r>
              <a:rPr lang="en-US" sz="2200" dirty="0" err="1" smtClean="0"/>
              <a:t>standart</a:t>
            </a:r>
            <a:r>
              <a:rPr lang="en-US" sz="2200" dirty="0" smtClean="0"/>
              <a:t>), because every country should has own </a:t>
            </a:r>
            <a:r>
              <a:rPr lang="en-US" sz="2200" dirty="0" err="1" smtClean="0"/>
              <a:t>standarts</a:t>
            </a:r>
            <a:r>
              <a:rPr lang="en-US" sz="2200" dirty="0" smtClean="0"/>
              <a:t> for proper protection and every citizen should know that his/her rights are protected.</a:t>
            </a:r>
          </a:p>
          <a:p>
            <a:pPr marL="285750" indent="-285750"/>
            <a:endParaRPr lang="hy-AM" sz="2200" dirty="0"/>
          </a:p>
        </p:txBody>
      </p:sp>
    </p:spTree>
    <p:extLst>
      <p:ext uri="{BB962C8B-B14F-4D97-AF65-F5344CB8AC3E}">
        <p14:creationId xmlns:p14="http://schemas.microsoft.com/office/powerpoint/2010/main" val="4223581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3333" y="302218"/>
            <a:ext cx="8825659" cy="1981200"/>
          </a:xfrm>
          <a:noFill/>
          <a:ln>
            <a:noFill/>
          </a:ln>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4000"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influence can GDPR have on Eastern Europe and Armenia?</a:t>
            </a:r>
            <a:endParaRPr lang="ru-RU" sz="4000"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Место для текста 2"/>
          <p:cNvSpPr>
            <a:spLocks noGrp="1"/>
          </p:cNvSpPr>
          <p:nvPr>
            <p:ph type="body" sz="half" idx="2"/>
          </p:nvPr>
        </p:nvSpPr>
        <p:spPr>
          <a:xfrm>
            <a:off x="1189393" y="2853576"/>
            <a:ext cx="8825659" cy="2362200"/>
          </a:xfrm>
        </p:spPr>
        <p:txBody>
          <a:bodyPr>
            <a:noAutofit/>
          </a:bodyPr>
          <a:lstStyle/>
          <a:p>
            <a:pPr marL="457200" indent="-457200">
              <a:buFont typeface="Arial" pitchFamily="34" charset="0"/>
              <a:buChar char="•"/>
            </a:pPr>
            <a:r>
              <a:rPr lang="en-US" sz="2900" dirty="0" smtClean="0"/>
              <a:t>The </a:t>
            </a:r>
            <a:r>
              <a:rPr lang="en-US" sz="2900" dirty="0"/>
              <a:t>main problem is the </a:t>
            </a:r>
            <a:r>
              <a:rPr lang="en-US" sz="2900" dirty="0" smtClean="0"/>
              <a:t>cybercrime. The </a:t>
            </a:r>
            <a:r>
              <a:rPr lang="en-US" sz="2900" dirty="0"/>
              <a:t>rate </a:t>
            </a:r>
            <a:r>
              <a:rPr lang="en-US" sz="2900" dirty="0" smtClean="0"/>
              <a:t>of cybercrime </a:t>
            </a:r>
            <a:r>
              <a:rPr lang="en-US" sz="2900" dirty="0"/>
              <a:t>in Armenia </a:t>
            </a:r>
            <a:r>
              <a:rPr lang="en-US" sz="2900" dirty="0" smtClean="0"/>
              <a:t>       increases(According </a:t>
            </a:r>
            <a:r>
              <a:rPr lang="en-US" sz="2900" dirty="0"/>
              <a:t>to the annual report of Armenian police to the </a:t>
            </a:r>
            <a:r>
              <a:rPr lang="en-US" sz="2900" dirty="0" smtClean="0"/>
              <a:t>Government).</a:t>
            </a:r>
          </a:p>
          <a:p>
            <a:pPr marL="457200" indent="-457200">
              <a:buFont typeface="Arial" pitchFamily="34" charset="0"/>
              <a:buChar char="•"/>
            </a:pPr>
            <a:r>
              <a:rPr lang="en-US" sz="2900" dirty="0" smtClean="0"/>
              <a:t>With the GDPR we are getting </a:t>
            </a:r>
            <a:r>
              <a:rPr lang="en-US" sz="2900" dirty="0" smtClean="0"/>
              <a:t>a reliable platform on </a:t>
            </a:r>
            <a:r>
              <a:rPr lang="en-US" sz="2900" dirty="0" smtClean="0"/>
              <a:t>when we want to apply to the court.</a:t>
            </a:r>
          </a:p>
          <a:p>
            <a:pPr marL="457200" indent="-457200">
              <a:buFont typeface="Arial" pitchFamily="34" charset="0"/>
              <a:buChar char="•"/>
            </a:pPr>
            <a:r>
              <a:rPr lang="en-US" sz="2900" dirty="0" smtClean="0"/>
              <a:t>It is </a:t>
            </a:r>
            <a:r>
              <a:rPr lang="en-US" sz="2900" dirty="0" smtClean="0"/>
              <a:t>a very safe </a:t>
            </a:r>
            <a:r>
              <a:rPr lang="en-US" sz="2900" dirty="0" smtClean="0"/>
              <a:t>way for our Data protection.</a:t>
            </a:r>
          </a:p>
          <a:p>
            <a:pPr marL="457200" indent="-457200"/>
            <a:endParaRPr lang="en-US" sz="2900" dirty="0"/>
          </a:p>
        </p:txBody>
      </p:sp>
    </p:spTree>
    <p:extLst>
      <p:ext uri="{BB962C8B-B14F-4D97-AF65-F5344CB8AC3E}">
        <p14:creationId xmlns:p14="http://schemas.microsoft.com/office/powerpoint/2010/main" val="4263691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240" y="-309093"/>
            <a:ext cx="8825659" cy="1981200"/>
          </a:xfrm>
        </p:spPr>
        <p:txBody>
          <a:bodyPr/>
          <a:lstStyle/>
          <a:p>
            <a:r>
              <a:rPr lang="en-US" dirty="0" smtClean="0"/>
              <a:t>Meaning of terms</a:t>
            </a:r>
            <a:endParaRPr lang="ru-RU" dirty="0"/>
          </a:p>
        </p:txBody>
      </p:sp>
      <p:sp>
        <p:nvSpPr>
          <p:cNvPr id="3" name="Текст 2"/>
          <p:cNvSpPr>
            <a:spLocks noGrp="1"/>
          </p:cNvSpPr>
          <p:nvPr>
            <p:ph type="body" sz="half" idx="2"/>
          </p:nvPr>
        </p:nvSpPr>
        <p:spPr>
          <a:xfrm>
            <a:off x="574041" y="1746065"/>
            <a:ext cx="8825659" cy="4558145"/>
          </a:xfrm>
        </p:spPr>
        <p:txBody>
          <a:bodyPr>
            <a:normAutofit fontScale="70000" lnSpcReduction="20000"/>
          </a:bodyPr>
          <a:lstStyle/>
          <a:p>
            <a:r>
              <a:rPr lang="en-US" sz="4000" b="1" dirty="0" smtClean="0"/>
              <a:t>Data</a:t>
            </a:r>
          </a:p>
          <a:p>
            <a:r>
              <a:rPr lang="en-US" sz="3400" dirty="0" smtClean="0"/>
              <a:t>The whole information about individuals</a:t>
            </a:r>
          </a:p>
          <a:p>
            <a:r>
              <a:rPr lang="en-US" sz="4000" b="1" dirty="0" smtClean="0"/>
              <a:t>Controller</a:t>
            </a:r>
          </a:p>
          <a:p>
            <a:r>
              <a:rPr lang="en-US" sz="3400" dirty="0" smtClean="0"/>
              <a:t>Organization or natural person which cultivates the information</a:t>
            </a:r>
          </a:p>
          <a:p>
            <a:r>
              <a:rPr lang="en-US" sz="4000" b="1" dirty="0" smtClean="0"/>
              <a:t>Processor</a:t>
            </a:r>
          </a:p>
          <a:p>
            <a:r>
              <a:rPr lang="en-US" sz="3400" dirty="0" smtClean="0"/>
              <a:t>Organization or natural person which controls the cultivation of information</a:t>
            </a:r>
          </a:p>
          <a:p>
            <a:r>
              <a:rPr lang="en-US" sz="4000" b="1" dirty="0" smtClean="0"/>
              <a:t>Data subject</a:t>
            </a:r>
          </a:p>
          <a:p>
            <a:r>
              <a:rPr lang="en-US" sz="3100" dirty="0" smtClean="0"/>
              <a:t>Physical person who can be </a:t>
            </a:r>
            <a:r>
              <a:rPr lang="en-US" sz="3100" dirty="0" smtClean="0"/>
              <a:t>identified</a:t>
            </a:r>
          </a:p>
          <a:p>
            <a:r>
              <a:rPr lang="en-US" sz="4100" b="1" dirty="0" smtClean="0"/>
              <a:t>GDPR officer </a:t>
            </a:r>
          </a:p>
          <a:p>
            <a:r>
              <a:rPr lang="en-US" sz="3200" dirty="0" smtClean="0"/>
              <a:t>The person who deals with monitoring and connection with government </a:t>
            </a:r>
            <a:endParaRPr lang="en-US" sz="3200" dirty="0" smtClean="0"/>
          </a:p>
          <a:p>
            <a:endParaRPr lang="ru-RU" sz="5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0D8055-AC30-054F-8159-295593A3FA15}"/>
              </a:ext>
            </a:extLst>
          </p:cNvPr>
          <p:cNvSpPr>
            <a:spLocks noGrp="1"/>
          </p:cNvSpPr>
          <p:nvPr>
            <p:ph type="title"/>
          </p:nvPr>
        </p:nvSpPr>
        <p:spPr>
          <a:xfrm>
            <a:off x="1077681" y="700826"/>
            <a:ext cx="8825659" cy="1981200"/>
          </a:xfrm>
        </p:spPr>
        <p:txBody>
          <a:bodyPr/>
          <a:lstStyle/>
          <a:p>
            <a:r>
              <a:rPr lang="en-US" sz="3600" i="1" dirty="0" smtClean="0">
                <a:solidFill>
                  <a:schemeClr val="accent2">
                    <a:lumMod val="40000"/>
                    <a:lumOff val="60000"/>
                  </a:schemeClr>
                </a:solidFill>
                <a:effectLst>
                  <a:reflection blurRad="6350" stA="60000" endA="900" endPos="58000" dir="5400000" sy="-100000" algn="bl" rotWithShape="0"/>
                </a:effectLst>
              </a:rPr>
              <a:t>We need a long time to implement the Data protection</a:t>
            </a:r>
            <a:endParaRPr lang="ru-RU" sz="3600" i="1" dirty="0">
              <a:solidFill>
                <a:schemeClr val="accent2">
                  <a:lumMod val="40000"/>
                  <a:lumOff val="60000"/>
                </a:schemeClr>
              </a:solidFill>
              <a:effectLst>
                <a:reflection blurRad="6350" stA="60000" endA="900" endPos="58000" dir="5400000" sy="-100000" algn="bl" rotWithShape="0"/>
              </a:effectLst>
            </a:endParaRPr>
          </a:p>
        </p:txBody>
      </p:sp>
      <p:sp>
        <p:nvSpPr>
          <p:cNvPr id="3" name="Место для текста 2">
            <a:extLst>
              <a:ext uri="{FF2B5EF4-FFF2-40B4-BE49-F238E27FC236}">
                <a16:creationId xmlns:a16="http://schemas.microsoft.com/office/drawing/2014/main" xmlns="" id="{01478D53-F87D-0142-B183-3576D316EFCA}"/>
              </a:ext>
            </a:extLst>
          </p:cNvPr>
          <p:cNvSpPr>
            <a:spLocks noGrp="1"/>
          </p:cNvSpPr>
          <p:nvPr>
            <p:ph type="body" sz="half" idx="2"/>
          </p:nvPr>
        </p:nvSpPr>
        <p:spPr>
          <a:xfrm>
            <a:off x="987531" y="3099516"/>
            <a:ext cx="8825659" cy="2362200"/>
          </a:xfrm>
          <a:noFill/>
        </p:spPr>
        <p:txBody>
          <a:bodyPr>
            <a:noAutofit/>
          </a:bodyPr>
          <a:lstStyle/>
          <a:p>
            <a:pPr marL="457200" indent="-457200">
              <a:buFont typeface="Arial" pitchFamily="34" charset="0"/>
              <a:buChar char="•"/>
            </a:pPr>
            <a:r>
              <a:rPr lang="en-US" sz="2700" dirty="0" smtClean="0"/>
              <a:t>Only 15% realize the changes that GDPR offers</a:t>
            </a:r>
            <a:r>
              <a:rPr lang="en-US" sz="2700" dirty="0" smtClean="0"/>
              <a:t>.</a:t>
            </a:r>
            <a:endParaRPr lang="en-US" sz="2700" dirty="0" smtClean="0"/>
          </a:p>
          <a:p>
            <a:pPr marL="457200" indent="-457200">
              <a:buFont typeface="Arial" pitchFamily="34" charset="0"/>
              <a:buChar char="•"/>
            </a:pPr>
            <a:r>
              <a:rPr lang="en-US" sz="2700" dirty="0" smtClean="0"/>
              <a:t>GDPR</a:t>
            </a:r>
            <a:r>
              <a:rPr lang="en-US" sz="2700" dirty="0" smtClean="0"/>
              <a:t> will </a:t>
            </a:r>
            <a:r>
              <a:rPr lang="en-US" sz="2700" dirty="0" smtClean="0"/>
              <a:t>be available </a:t>
            </a:r>
            <a:r>
              <a:rPr lang="en-US" sz="2700" dirty="0" smtClean="0"/>
              <a:t>since May </a:t>
            </a:r>
            <a:r>
              <a:rPr lang="en-US" sz="2700" dirty="0" smtClean="0"/>
              <a:t>25.</a:t>
            </a:r>
          </a:p>
          <a:p>
            <a:pPr marL="457200" indent="-457200">
              <a:buFont typeface="Arial" pitchFamily="34" charset="0"/>
              <a:buChar char="•"/>
            </a:pPr>
            <a:r>
              <a:rPr lang="en-US" sz="2700" dirty="0" smtClean="0"/>
              <a:t>People should understand the principles of this </a:t>
            </a:r>
            <a:r>
              <a:rPr lang="en-US" sz="2700" dirty="0" smtClean="0"/>
              <a:t>fundamental right</a:t>
            </a:r>
            <a:endParaRPr lang="en-US" sz="2700" dirty="0" smtClean="0"/>
          </a:p>
        </p:txBody>
      </p:sp>
      <p:sp>
        <p:nvSpPr>
          <p:cNvPr id="4" name="Прямоугольник 3"/>
          <p:cNvSpPr/>
          <p:nvPr/>
        </p:nvSpPr>
        <p:spPr>
          <a:xfrm>
            <a:off x="457864" y="5691319"/>
            <a:ext cx="3933832" cy="369332"/>
          </a:xfrm>
          <a:prstGeom prst="rect">
            <a:avLst/>
          </a:prstGeom>
        </p:spPr>
        <p:txBody>
          <a:bodyPr wrap="square">
            <a:spAutoFit/>
          </a:bodyPr>
          <a:lstStyle/>
          <a:p>
            <a:pPr marL="342900" indent="-342900"/>
            <a:r>
              <a:rPr lang="en-GB" dirty="0" smtClean="0"/>
              <a:t>https://gdpr-info.eu/</a:t>
            </a:r>
            <a:endParaRPr lang="en-GB" dirty="0"/>
          </a:p>
        </p:txBody>
      </p:sp>
    </p:spTree>
    <p:extLst>
      <p:ext uri="{BB962C8B-B14F-4D97-AF65-F5344CB8AC3E}">
        <p14:creationId xmlns:p14="http://schemas.microsoft.com/office/powerpoint/2010/main" val="1113256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024" y="-35547"/>
            <a:ext cx="8825657" cy="1915647"/>
          </a:xfrm>
        </p:spPr>
        <p:txBody>
          <a:bodyPr/>
          <a:lstStyle/>
          <a:p>
            <a:pPr algn="ctr"/>
            <a:r>
              <a:rPr lang="en-GB" sz="6000" dirty="0"/>
              <a:t>Reference list</a:t>
            </a:r>
          </a:p>
        </p:txBody>
      </p:sp>
      <p:sp>
        <p:nvSpPr>
          <p:cNvPr id="3" name="Text Placeholder 2"/>
          <p:cNvSpPr>
            <a:spLocks noGrp="1"/>
          </p:cNvSpPr>
          <p:nvPr>
            <p:ph type="body" idx="1"/>
          </p:nvPr>
        </p:nvSpPr>
        <p:spPr>
          <a:xfrm>
            <a:off x="388750" y="1733227"/>
            <a:ext cx="8825659" cy="860400"/>
          </a:xfrm>
        </p:spPr>
        <p:txBody>
          <a:bodyPr>
            <a:normAutofit/>
          </a:bodyPr>
          <a:lstStyle/>
          <a:p>
            <a:pPr marL="342900" indent="-342900">
              <a:buFont typeface="Arial" panose="020B0604020202020204" pitchFamily="34" charset="0"/>
              <a:buChar char="•"/>
            </a:pPr>
            <a:r>
              <a:rPr lang="en-GB" sz="2300" dirty="0">
                <a:solidFill>
                  <a:schemeClr val="tx1"/>
                </a:solidFill>
              </a:rPr>
              <a:t>https://gdpr-info.eu/</a:t>
            </a:r>
          </a:p>
        </p:txBody>
      </p:sp>
      <p:sp>
        <p:nvSpPr>
          <p:cNvPr id="5" name="TextBox 4">
            <a:extLst>
              <a:ext uri="{FF2B5EF4-FFF2-40B4-BE49-F238E27FC236}">
                <a16:creationId xmlns:a16="http://schemas.microsoft.com/office/drawing/2014/main" xmlns="" id="{B916E53D-9F48-7F49-AFD2-E22F9A8565A0}"/>
              </a:ext>
            </a:extLst>
          </p:cNvPr>
          <p:cNvSpPr txBox="1"/>
          <p:nvPr/>
        </p:nvSpPr>
        <p:spPr>
          <a:xfrm>
            <a:off x="333351" y="2761814"/>
            <a:ext cx="6092567" cy="461665"/>
          </a:xfrm>
          <a:prstGeom prst="rect">
            <a:avLst/>
          </a:prstGeom>
          <a:noFill/>
        </p:spPr>
        <p:txBody>
          <a:bodyPr wrap="square">
            <a:spAutoFit/>
          </a:bodyPr>
          <a:lstStyle/>
          <a:p>
            <a:pPr marL="342900" indent="-342900">
              <a:buFont typeface="Arial" panose="020B0604020202020204" pitchFamily="34" charset="0"/>
              <a:buChar char="•"/>
            </a:pPr>
            <a:r>
              <a:rPr lang="en-US" sz="2400" dirty="0"/>
              <a:t>https://www.papaki.com/blog/</a:t>
            </a:r>
            <a:endParaRPr lang="ru-RU" sz="2400" dirty="0"/>
          </a:p>
        </p:txBody>
      </p:sp>
      <p:sp>
        <p:nvSpPr>
          <p:cNvPr id="7" name="TextBox 6">
            <a:extLst>
              <a:ext uri="{FF2B5EF4-FFF2-40B4-BE49-F238E27FC236}">
                <a16:creationId xmlns:a16="http://schemas.microsoft.com/office/drawing/2014/main" xmlns="" id="{5B99102B-BFF9-684A-88F6-D88960BEC4C1}"/>
              </a:ext>
            </a:extLst>
          </p:cNvPr>
          <p:cNvSpPr txBox="1"/>
          <p:nvPr/>
        </p:nvSpPr>
        <p:spPr>
          <a:xfrm rot="10800000" flipV="1">
            <a:off x="311475" y="3490369"/>
            <a:ext cx="7216688" cy="461665"/>
          </a:xfrm>
          <a:prstGeom prst="rect">
            <a:avLst/>
          </a:prstGeom>
          <a:noFill/>
        </p:spPr>
        <p:txBody>
          <a:bodyPr wrap="square">
            <a:spAutoFit/>
          </a:bodyPr>
          <a:lstStyle/>
          <a:p>
            <a:pPr marL="342900" indent="-342900">
              <a:buFont typeface="Arial" panose="020B0604020202020204" pitchFamily="34" charset="0"/>
              <a:buChar char="•"/>
            </a:pPr>
            <a:r>
              <a:rPr lang="en-US" sz="2400" dirty="0"/>
              <a:t>https://</a:t>
            </a:r>
            <a:r>
              <a:rPr lang="en-US" sz="2400" dirty="0" err="1"/>
              <a:t>www.centr.org</a:t>
            </a:r>
            <a:r>
              <a:rPr lang="en-US" sz="2400" dirty="0"/>
              <a:t>/news/</a:t>
            </a:r>
            <a:endParaRPr lang="ru-RU" sz="2400" dirty="0"/>
          </a:p>
        </p:txBody>
      </p:sp>
      <p:sp>
        <p:nvSpPr>
          <p:cNvPr id="9" name="TextBox 8">
            <a:extLst>
              <a:ext uri="{FF2B5EF4-FFF2-40B4-BE49-F238E27FC236}">
                <a16:creationId xmlns:a16="http://schemas.microsoft.com/office/drawing/2014/main" xmlns="" id="{4591B18D-40EF-7447-A5EB-59B827D43CCB}"/>
              </a:ext>
            </a:extLst>
          </p:cNvPr>
          <p:cNvSpPr txBox="1"/>
          <p:nvPr/>
        </p:nvSpPr>
        <p:spPr>
          <a:xfrm>
            <a:off x="277151" y="4189104"/>
            <a:ext cx="6092567" cy="830997"/>
          </a:xfrm>
          <a:prstGeom prst="rect">
            <a:avLst/>
          </a:prstGeom>
          <a:noFill/>
        </p:spPr>
        <p:txBody>
          <a:bodyPr wrap="square">
            <a:spAutoFit/>
          </a:bodyPr>
          <a:lstStyle/>
          <a:p>
            <a:pPr marL="285750" indent="-285750">
              <a:buFont typeface="Arial" panose="020B0604020202020204" pitchFamily="34" charset="0"/>
              <a:buChar char="•"/>
            </a:pPr>
            <a:r>
              <a:rPr lang="en-US" sz="2400" dirty="0"/>
              <a:t>https://</a:t>
            </a:r>
            <a:r>
              <a:rPr lang="en-US" sz="2400" dirty="0" err="1"/>
              <a:t>ec.europa.eu</a:t>
            </a:r>
            <a:r>
              <a:rPr lang="en-US" sz="2400" dirty="0"/>
              <a:t>/info/law/law-topic/data-protection_en</a:t>
            </a:r>
            <a:endParaRPr lang="ru-RU" sz="2400" dirty="0"/>
          </a:p>
        </p:txBody>
      </p:sp>
      <p:sp>
        <p:nvSpPr>
          <p:cNvPr id="11" name="TextBox 10">
            <a:extLst>
              <a:ext uri="{FF2B5EF4-FFF2-40B4-BE49-F238E27FC236}">
                <a16:creationId xmlns:a16="http://schemas.microsoft.com/office/drawing/2014/main" xmlns="" id="{C8EAD0D7-6C7A-504D-B926-A717396ECA62}"/>
              </a:ext>
            </a:extLst>
          </p:cNvPr>
          <p:cNvSpPr txBox="1"/>
          <p:nvPr/>
        </p:nvSpPr>
        <p:spPr>
          <a:xfrm>
            <a:off x="277151" y="5257168"/>
            <a:ext cx="6092567" cy="446276"/>
          </a:xfrm>
          <a:prstGeom prst="rect">
            <a:avLst/>
          </a:prstGeom>
          <a:noFill/>
        </p:spPr>
        <p:txBody>
          <a:bodyPr wrap="square">
            <a:spAutoFit/>
          </a:bodyPr>
          <a:lstStyle/>
          <a:p>
            <a:pPr marL="342900" indent="-342900">
              <a:buFont typeface="Arial" panose="020B0604020202020204" pitchFamily="34" charset="0"/>
              <a:buChar char="•"/>
            </a:pPr>
            <a:r>
              <a:rPr lang="en-US" sz="2300" dirty="0"/>
              <a:t>http://</a:t>
            </a:r>
            <a:r>
              <a:rPr lang="en-US" sz="2300" dirty="0" err="1"/>
              <a:t>www.europarleuropa.eu</a:t>
            </a:r>
            <a:r>
              <a:rPr lang="en-US" sz="2300" dirty="0"/>
              <a:t>/charter</a:t>
            </a:r>
            <a:endParaRPr lang="ru-RU" sz="2300" dirty="0"/>
          </a:p>
        </p:txBody>
      </p:sp>
      <p:sp>
        <p:nvSpPr>
          <p:cNvPr id="13" name="TextBox 12">
            <a:extLst>
              <a:ext uri="{FF2B5EF4-FFF2-40B4-BE49-F238E27FC236}">
                <a16:creationId xmlns:a16="http://schemas.microsoft.com/office/drawing/2014/main" xmlns="" id="{36BC6F63-7ABA-8B4E-BE08-65F6D9197A33}"/>
              </a:ext>
            </a:extLst>
          </p:cNvPr>
          <p:cNvSpPr txBox="1"/>
          <p:nvPr/>
        </p:nvSpPr>
        <p:spPr>
          <a:xfrm>
            <a:off x="5787959" y="2413913"/>
            <a:ext cx="6092567" cy="446276"/>
          </a:xfrm>
          <a:prstGeom prst="rect">
            <a:avLst/>
          </a:prstGeom>
          <a:noFill/>
        </p:spPr>
        <p:txBody>
          <a:bodyPr wrap="square">
            <a:spAutoFit/>
          </a:bodyPr>
          <a:lstStyle/>
          <a:p>
            <a:pPr marL="285750" indent="-285750">
              <a:buFont typeface="Arial" panose="020B0604020202020204" pitchFamily="34" charset="0"/>
              <a:buChar char="•"/>
            </a:pPr>
            <a:r>
              <a:rPr lang="en-US" sz="2300" dirty="0"/>
              <a:t>https://www.equalityhumanrights.com/</a:t>
            </a:r>
            <a:endParaRPr lang="ru-RU" sz="2300" dirty="0"/>
          </a:p>
        </p:txBody>
      </p:sp>
      <p:sp>
        <p:nvSpPr>
          <p:cNvPr id="15" name="TextBox 14">
            <a:extLst>
              <a:ext uri="{FF2B5EF4-FFF2-40B4-BE49-F238E27FC236}">
                <a16:creationId xmlns:a16="http://schemas.microsoft.com/office/drawing/2014/main" xmlns="" id="{A3D198A2-6928-DB42-A237-4045A14BA81B}"/>
              </a:ext>
            </a:extLst>
          </p:cNvPr>
          <p:cNvSpPr txBox="1"/>
          <p:nvPr/>
        </p:nvSpPr>
        <p:spPr>
          <a:xfrm>
            <a:off x="5822286" y="2941496"/>
            <a:ext cx="6092567" cy="446276"/>
          </a:xfrm>
          <a:prstGeom prst="rect">
            <a:avLst/>
          </a:prstGeom>
          <a:noFill/>
        </p:spPr>
        <p:txBody>
          <a:bodyPr wrap="square">
            <a:spAutoFit/>
          </a:bodyPr>
          <a:lstStyle/>
          <a:p>
            <a:pPr marL="342900" indent="-342900">
              <a:buFont typeface="Arial" panose="020B0604020202020204" pitchFamily="34" charset="0"/>
              <a:buChar char="•"/>
            </a:pPr>
            <a:r>
              <a:rPr lang="en-US" sz="2300" dirty="0"/>
              <a:t>https://www.ripe.net/</a:t>
            </a:r>
            <a:endParaRPr lang="ru-RU" sz="2300" dirty="0"/>
          </a:p>
        </p:txBody>
      </p:sp>
      <p:sp>
        <p:nvSpPr>
          <p:cNvPr id="4" name="TextBox 3">
            <a:extLst>
              <a:ext uri="{FF2B5EF4-FFF2-40B4-BE49-F238E27FC236}">
                <a16:creationId xmlns:a16="http://schemas.microsoft.com/office/drawing/2014/main" xmlns="" id="{C3D0D07D-6631-934D-BD18-4F56F388A0E3}"/>
              </a:ext>
            </a:extLst>
          </p:cNvPr>
          <p:cNvSpPr txBox="1"/>
          <p:nvPr/>
        </p:nvSpPr>
        <p:spPr>
          <a:xfrm>
            <a:off x="5822286" y="3575700"/>
            <a:ext cx="6126892" cy="446276"/>
          </a:xfrm>
          <a:prstGeom prst="rect">
            <a:avLst/>
          </a:prstGeom>
          <a:noFill/>
        </p:spPr>
        <p:txBody>
          <a:bodyPr wrap="square">
            <a:spAutoFit/>
          </a:bodyPr>
          <a:lstStyle/>
          <a:p>
            <a:pPr marL="342900" indent="-342900">
              <a:buFont typeface="Arial" panose="020B0604020202020204" pitchFamily="34" charset="0"/>
              <a:buChar char="•"/>
            </a:pPr>
            <a:r>
              <a:rPr lang="en-US" sz="2300" dirty="0"/>
              <a:t>https://www.professionalsuk.co.uk</a:t>
            </a:r>
            <a:endParaRPr lang="ru-RU" sz="2300" dirty="0"/>
          </a:p>
        </p:txBody>
      </p:sp>
      <p:sp>
        <p:nvSpPr>
          <p:cNvPr id="10" name="TextBox 9">
            <a:extLst>
              <a:ext uri="{FF2B5EF4-FFF2-40B4-BE49-F238E27FC236}">
                <a16:creationId xmlns:a16="http://schemas.microsoft.com/office/drawing/2014/main" xmlns="" id="{D156FB21-65CB-4143-A8C9-BA780FAF4A57}"/>
              </a:ext>
            </a:extLst>
          </p:cNvPr>
          <p:cNvSpPr txBox="1"/>
          <p:nvPr/>
        </p:nvSpPr>
        <p:spPr>
          <a:xfrm>
            <a:off x="5822286" y="4089619"/>
            <a:ext cx="6092567" cy="769441"/>
          </a:xfrm>
          <a:prstGeom prst="rect">
            <a:avLst/>
          </a:prstGeom>
          <a:noFill/>
        </p:spPr>
        <p:txBody>
          <a:bodyPr wrap="square">
            <a:spAutoFit/>
          </a:bodyPr>
          <a:lstStyle/>
          <a:p>
            <a:pPr marL="342900" indent="-342900">
              <a:buFont typeface="Arial" panose="020B0604020202020204" pitchFamily="34" charset="0"/>
              <a:buChar char="•"/>
            </a:pPr>
            <a:r>
              <a:rPr lang="en-US" sz="2200" dirty="0"/>
              <a:t>http://</a:t>
            </a:r>
            <a:r>
              <a:rPr lang="en-US" sz="2200" dirty="0" err="1"/>
              <a:t>contaxlaw.com</a:t>
            </a:r>
            <a:r>
              <a:rPr lang="en-US" sz="2200" dirty="0"/>
              <a:t>/gdpr-house-lawyers-need-know/</a:t>
            </a:r>
            <a:endParaRPr lang="ru-RU" sz="2200" dirty="0"/>
          </a:p>
        </p:txBody>
      </p:sp>
      <p:sp>
        <p:nvSpPr>
          <p:cNvPr id="18" name="TextBox 17">
            <a:extLst>
              <a:ext uri="{FF2B5EF4-FFF2-40B4-BE49-F238E27FC236}">
                <a16:creationId xmlns:a16="http://schemas.microsoft.com/office/drawing/2014/main" xmlns="" id="{DD13D90F-311D-2247-AB67-C0BBA8DF0D91}"/>
              </a:ext>
            </a:extLst>
          </p:cNvPr>
          <p:cNvSpPr txBox="1"/>
          <p:nvPr/>
        </p:nvSpPr>
        <p:spPr>
          <a:xfrm>
            <a:off x="5787959" y="4958541"/>
            <a:ext cx="6092567" cy="446276"/>
          </a:xfrm>
          <a:prstGeom prst="rect">
            <a:avLst/>
          </a:prstGeom>
          <a:noFill/>
        </p:spPr>
        <p:txBody>
          <a:bodyPr wrap="square">
            <a:spAutoFit/>
          </a:bodyPr>
          <a:lstStyle/>
          <a:p>
            <a:pPr marL="285750" indent="-285750">
              <a:buFont typeface="Arial" panose="020B0604020202020204" pitchFamily="34" charset="0"/>
              <a:buChar char="•"/>
            </a:pPr>
            <a:r>
              <a:rPr lang="en-US" sz="2300" dirty="0"/>
              <a:t>https://</a:t>
            </a:r>
            <a:r>
              <a:rPr lang="en-US" sz="2300" dirty="0" err="1"/>
              <a:t>blogs.microsoft.com</a:t>
            </a:r>
            <a:endParaRPr lang="ru-RU" sz="2300" dirty="0"/>
          </a:p>
        </p:txBody>
      </p:sp>
    </p:spTree>
    <p:extLst>
      <p:ext uri="{BB962C8B-B14F-4D97-AF65-F5344CB8AC3E}">
        <p14:creationId xmlns:p14="http://schemas.microsoft.com/office/powerpoint/2010/main" val="57012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xmlns="" id="{48D87CFA-C8E1-8945-9075-10B6D53CCB47}"/>
              </a:ext>
            </a:extLst>
          </p:cNvPr>
          <p:cNvSpPr>
            <a:spLocks noGrp="1"/>
          </p:cNvSpPr>
          <p:nvPr>
            <p:ph type="title"/>
          </p:nvPr>
        </p:nvSpPr>
        <p:spPr/>
        <p:txBody>
          <a:bodyPr/>
          <a:lstStyle/>
          <a:p>
            <a:endParaRPr lang="ru-RU"/>
          </a:p>
        </p:txBody>
      </p:sp>
      <p:sp>
        <p:nvSpPr>
          <p:cNvPr id="7" name="Место для текста 6">
            <a:extLst>
              <a:ext uri="{FF2B5EF4-FFF2-40B4-BE49-F238E27FC236}">
                <a16:creationId xmlns:a16="http://schemas.microsoft.com/office/drawing/2014/main" xmlns="" id="{860FA308-D07E-7247-B372-26A9F3E1AA74}"/>
              </a:ext>
            </a:extLst>
          </p:cNvPr>
          <p:cNvSpPr>
            <a:spLocks noGrp="1"/>
          </p:cNvSpPr>
          <p:nvPr>
            <p:ph type="body" sz="half" idx="2"/>
          </p:nvPr>
        </p:nvSpPr>
        <p:spPr>
          <a:xfrm>
            <a:off x="743065" y="4229100"/>
            <a:ext cx="8825659" cy="2362200"/>
          </a:xfrm>
        </p:spPr>
        <p:txBody>
          <a:bodyPr/>
          <a:lstStyle/>
          <a:p>
            <a:endParaRPr lang="ru-RU"/>
          </a:p>
        </p:txBody>
      </p:sp>
      <p:pic>
        <p:nvPicPr>
          <p:cNvPr id="8" name="Рисунок 9">
            <a:extLst>
              <a:ext uri="{FF2B5EF4-FFF2-40B4-BE49-F238E27FC236}">
                <a16:creationId xmlns:a16="http://schemas.microsoft.com/office/drawing/2014/main" xmlns="" id="{AC587EAB-C615-9448-83B1-710A54A64D3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2209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5173" y="949036"/>
            <a:ext cx="8825659" cy="1981200"/>
          </a:xfrm>
        </p:spPr>
        <p:txBody>
          <a:bodyPr/>
          <a:lstStyle/>
          <a:p>
            <a:r>
              <a:rPr lang="en-US" sz="3600" dirty="0" smtClean="0"/>
              <a:t>As a fundamental </a:t>
            </a:r>
            <a:r>
              <a:rPr lang="en-US" sz="3600" dirty="0" smtClean="0"/>
              <a:t>right, </a:t>
            </a:r>
            <a:r>
              <a:rPr lang="en-US" sz="3600" dirty="0" smtClean="0"/>
              <a:t>Data Protection includes 2 important acts</a:t>
            </a:r>
            <a:endParaRPr lang="ru-RU" sz="3600" dirty="0"/>
          </a:p>
        </p:txBody>
      </p:sp>
      <p:sp>
        <p:nvSpPr>
          <p:cNvPr id="3" name="Текст 2"/>
          <p:cNvSpPr>
            <a:spLocks noGrp="1"/>
          </p:cNvSpPr>
          <p:nvPr>
            <p:ph type="body" sz="half" idx="2"/>
          </p:nvPr>
        </p:nvSpPr>
        <p:spPr>
          <a:xfrm>
            <a:off x="1459757" y="2632363"/>
            <a:ext cx="8825659" cy="2362200"/>
          </a:xfrm>
        </p:spPr>
        <p:txBody>
          <a:bodyPr>
            <a:normAutofit/>
          </a:bodyPr>
          <a:lstStyle/>
          <a:p>
            <a:pPr marL="514350" indent="-514350">
              <a:buFont typeface="+mj-lt"/>
              <a:buAutoNum type="arabicPeriod"/>
            </a:pPr>
            <a:r>
              <a:rPr lang="en-US" sz="3200" dirty="0" smtClean="0"/>
              <a:t>The Data protection act 1998(Drafted in UK)</a:t>
            </a:r>
          </a:p>
          <a:p>
            <a:pPr marL="514350" indent="-514350">
              <a:buFont typeface="+mj-lt"/>
              <a:buAutoNum type="arabicPeriod"/>
            </a:pPr>
            <a:r>
              <a:rPr lang="en-US" sz="3200" dirty="0" smtClean="0"/>
              <a:t>General Data Protection Regulations(DPD Data Protection Directive 1995 </a:t>
            </a:r>
            <a:r>
              <a:rPr lang="en-US" sz="3200" dirty="0" smtClean="0"/>
              <a:t>turned </a:t>
            </a:r>
            <a:r>
              <a:rPr lang="en-US" sz="3200" dirty="0" smtClean="0"/>
              <a:t>into GDPR)</a:t>
            </a:r>
            <a:endParaRPr lang="ru-R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dirty="0" smtClean="0"/>
              <a:t>The act of 1998 had 3 important principles</a:t>
            </a:r>
            <a:endParaRPr lang="ru-RU" sz="3600" dirty="0"/>
          </a:p>
        </p:txBody>
      </p:sp>
      <p:sp>
        <p:nvSpPr>
          <p:cNvPr id="3" name="Текст 2"/>
          <p:cNvSpPr>
            <a:spLocks noGrp="1"/>
          </p:cNvSpPr>
          <p:nvPr>
            <p:ph type="body" sz="half" idx="2"/>
          </p:nvPr>
        </p:nvSpPr>
        <p:spPr/>
        <p:txBody>
          <a:bodyPr>
            <a:normAutofit/>
          </a:bodyPr>
          <a:lstStyle/>
          <a:p>
            <a:pPr marL="342900" indent="-342900">
              <a:buFont typeface="+mj-lt"/>
              <a:buAutoNum type="arabicPeriod"/>
            </a:pPr>
            <a:r>
              <a:rPr lang="en-US" sz="2800" dirty="0" smtClean="0"/>
              <a:t>Fee for viewing</a:t>
            </a:r>
          </a:p>
          <a:p>
            <a:pPr marL="342900" indent="-342900">
              <a:buFont typeface="+mj-lt"/>
              <a:buAutoNum type="arabicPeriod"/>
            </a:pPr>
            <a:r>
              <a:rPr lang="en-US" sz="2800" dirty="0" smtClean="0"/>
              <a:t>Correct the incorrect information.</a:t>
            </a:r>
          </a:p>
          <a:p>
            <a:pPr marL="342900" indent="-342900">
              <a:buFont typeface="+mj-lt"/>
              <a:buAutoNum type="arabicPeriod"/>
            </a:pPr>
            <a:r>
              <a:rPr lang="en-US" sz="2800" dirty="0" smtClean="0"/>
              <a:t>Don’t use personal information in database marketing.</a:t>
            </a:r>
          </a:p>
          <a:p>
            <a:pPr marL="342900" indent="-342900">
              <a:buFont typeface="+mj-lt"/>
              <a:buAutoNum type="arabicPeriod"/>
            </a:pPr>
            <a:endParaRPr lang="en-US" sz="2800" dirty="0" smtClean="0"/>
          </a:p>
          <a:p>
            <a:pPr marL="342900" indent="-342900">
              <a:buFont typeface="+mj-lt"/>
              <a:buAutoNum type="arabicPeriod"/>
            </a:pPr>
            <a:endParaRPr lang="ru-R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xmlns="" id="{5E5E6D19-ED10-CD43-8187-41A2D993253C}"/>
              </a:ext>
            </a:extLst>
          </p:cNvPr>
          <p:cNvSpPr>
            <a:spLocks noGrp="1"/>
          </p:cNvSpPr>
          <p:nvPr>
            <p:ph type="title"/>
          </p:nvPr>
        </p:nvSpPr>
        <p:spPr>
          <a:xfrm>
            <a:off x="1" y="251436"/>
            <a:ext cx="9404723" cy="1400530"/>
          </a:xfrm>
        </p:spPr>
        <p:txBody>
          <a:bodyPr/>
          <a:lstStyle/>
          <a:p>
            <a:r>
              <a:rPr lang="en-US" sz="3600" dirty="0"/>
              <a:t>Some principles </a:t>
            </a:r>
            <a:r>
              <a:rPr lang="en-US" sz="3600" dirty="0" smtClean="0"/>
              <a:t>of</a:t>
            </a:r>
            <a:r>
              <a:rPr lang="en-US" sz="3600" dirty="0"/>
              <a:t/>
            </a:r>
            <a:br>
              <a:rPr lang="en-US" sz="3600" dirty="0"/>
            </a:br>
            <a:r>
              <a:rPr lang="en-US" sz="3600" dirty="0" smtClean="0"/>
              <a:t>P.D. </a:t>
            </a:r>
            <a:r>
              <a:rPr lang="en-US" sz="3600" dirty="0"/>
              <a:t>– Personal </a:t>
            </a:r>
            <a:r>
              <a:rPr lang="en-US" sz="3600" dirty="0" smtClean="0"/>
              <a:t>Data</a:t>
            </a:r>
            <a:endParaRPr lang="ru-RU" sz="3600" dirty="0"/>
          </a:p>
        </p:txBody>
      </p:sp>
      <p:sp>
        <p:nvSpPr>
          <p:cNvPr id="3" name="Место для текста 2">
            <a:extLst>
              <a:ext uri="{FF2B5EF4-FFF2-40B4-BE49-F238E27FC236}">
                <a16:creationId xmlns:a16="http://schemas.microsoft.com/office/drawing/2014/main" xmlns="" id="{80C52D5C-8A0C-D64E-B6DB-76AA5E1C0C86}"/>
              </a:ext>
            </a:extLst>
          </p:cNvPr>
          <p:cNvSpPr>
            <a:spLocks noGrp="1"/>
          </p:cNvSpPr>
          <p:nvPr>
            <p:ph type="body" idx="1"/>
          </p:nvPr>
        </p:nvSpPr>
        <p:spPr>
          <a:xfrm>
            <a:off x="250681" y="1854112"/>
            <a:ext cx="2940051" cy="576262"/>
          </a:xfrm>
        </p:spPr>
        <p:txBody>
          <a:bodyPr/>
          <a:lstStyle/>
          <a:p>
            <a:r>
              <a:rPr lang="en-US" dirty="0" smtClean="0">
                <a:solidFill>
                  <a:schemeClr val="tx1"/>
                </a:solidFill>
              </a:rPr>
              <a:t>P.D. </a:t>
            </a:r>
            <a:r>
              <a:rPr lang="en-US" dirty="0">
                <a:solidFill>
                  <a:schemeClr val="tx1"/>
                </a:solidFill>
              </a:rPr>
              <a:t>shall be processed lawfully </a:t>
            </a:r>
            <a:endParaRPr lang="ru-RU" dirty="0">
              <a:solidFill>
                <a:schemeClr val="tx1"/>
              </a:solidFill>
            </a:endParaRPr>
          </a:p>
        </p:txBody>
      </p:sp>
      <p:pic>
        <p:nvPicPr>
          <p:cNvPr id="12" name="Рисунок 12">
            <a:extLst>
              <a:ext uri="{FF2B5EF4-FFF2-40B4-BE49-F238E27FC236}">
                <a16:creationId xmlns:a16="http://schemas.microsoft.com/office/drawing/2014/main" xmlns="" id="{F55AB53B-431E-1A4D-AE65-0216E62D1FF9}"/>
              </a:ext>
            </a:extLst>
          </p:cNvPr>
          <p:cNvPicPr>
            <a:picLocks noGrp="1" noChangeAspect="1"/>
          </p:cNvPicPr>
          <p:nvPr>
            <p:ph type="pic" idx="15"/>
          </p:nvPr>
        </p:nvPicPr>
        <p:blipFill rotWithShape="1">
          <a:blip r:embed="rId2"/>
          <a:srcRect t="3519" b="3519"/>
          <a:stretch/>
        </p:blipFill>
        <p:spPr>
          <a:xfrm>
            <a:off x="6844147" y="3"/>
            <a:ext cx="5347855" cy="4017817"/>
          </a:xfrm>
          <a:prstGeom prst="rect">
            <a:avLst/>
          </a:prstGeom>
        </p:spPr>
      </p:pic>
      <p:sp>
        <p:nvSpPr>
          <p:cNvPr id="8" name="Место для текста 7">
            <a:extLst>
              <a:ext uri="{FF2B5EF4-FFF2-40B4-BE49-F238E27FC236}">
                <a16:creationId xmlns:a16="http://schemas.microsoft.com/office/drawing/2014/main" xmlns="" id="{40314072-8C5C-4443-A9DF-6BBF1EB8C5E0}"/>
              </a:ext>
            </a:extLst>
          </p:cNvPr>
          <p:cNvSpPr>
            <a:spLocks noGrp="1"/>
          </p:cNvSpPr>
          <p:nvPr>
            <p:ph type="body" sz="half" idx="18"/>
          </p:nvPr>
        </p:nvSpPr>
        <p:spPr>
          <a:xfrm>
            <a:off x="271987" y="4996252"/>
            <a:ext cx="2934407" cy="1079091"/>
          </a:xfrm>
        </p:spPr>
        <p:txBody>
          <a:bodyPr>
            <a:normAutofit/>
          </a:bodyPr>
          <a:lstStyle/>
          <a:p>
            <a:r>
              <a:rPr lang="en-US" sz="2000" dirty="0"/>
              <a:t>Technical measures shall be taken against loss of </a:t>
            </a:r>
            <a:r>
              <a:rPr lang="en-US" sz="2000" dirty="0" smtClean="0"/>
              <a:t>data.</a:t>
            </a:r>
            <a:endParaRPr lang="ru-RU" sz="2000" dirty="0"/>
          </a:p>
        </p:txBody>
      </p:sp>
      <p:sp>
        <p:nvSpPr>
          <p:cNvPr id="6" name="Место для текста 5">
            <a:extLst>
              <a:ext uri="{FF2B5EF4-FFF2-40B4-BE49-F238E27FC236}">
                <a16:creationId xmlns:a16="http://schemas.microsoft.com/office/drawing/2014/main" xmlns="" id="{DEC97C7A-48E1-A448-9963-259BEA0400C8}"/>
              </a:ext>
            </a:extLst>
          </p:cNvPr>
          <p:cNvSpPr>
            <a:spLocks noGrp="1"/>
          </p:cNvSpPr>
          <p:nvPr>
            <p:ph type="body" sz="quarter" idx="3"/>
          </p:nvPr>
        </p:nvSpPr>
        <p:spPr>
          <a:xfrm>
            <a:off x="245631" y="4334076"/>
            <a:ext cx="2930525" cy="576262"/>
          </a:xfrm>
        </p:spPr>
        <p:txBody>
          <a:bodyPr/>
          <a:lstStyle/>
          <a:p>
            <a:r>
              <a:rPr lang="en-US" dirty="0" smtClean="0">
                <a:solidFill>
                  <a:schemeClr val="tx1"/>
                </a:solidFill>
              </a:rPr>
              <a:t>P.D. </a:t>
            </a:r>
            <a:r>
              <a:rPr lang="en-US" dirty="0">
                <a:solidFill>
                  <a:schemeClr val="tx1"/>
                </a:solidFill>
              </a:rPr>
              <a:t>shall be obtained for lawful purposes </a:t>
            </a:r>
            <a:endParaRPr lang="ru-RU" dirty="0">
              <a:solidFill>
                <a:schemeClr val="tx1"/>
              </a:solidFill>
            </a:endParaRPr>
          </a:p>
        </p:txBody>
      </p:sp>
      <p:sp>
        <p:nvSpPr>
          <p:cNvPr id="11" name="Место для текста 10">
            <a:extLst>
              <a:ext uri="{FF2B5EF4-FFF2-40B4-BE49-F238E27FC236}">
                <a16:creationId xmlns:a16="http://schemas.microsoft.com/office/drawing/2014/main" xmlns="" id="{445D23E0-3485-3042-B903-0F83EA93B865}"/>
              </a:ext>
            </a:extLst>
          </p:cNvPr>
          <p:cNvSpPr>
            <a:spLocks noGrp="1"/>
          </p:cNvSpPr>
          <p:nvPr>
            <p:ph type="body" sz="half" idx="19"/>
          </p:nvPr>
        </p:nvSpPr>
        <p:spPr>
          <a:xfrm>
            <a:off x="4021159" y="4843852"/>
            <a:ext cx="2935997" cy="757651"/>
          </a:xfrm>
        </p:spPr>
        <p:txBody>
          <a:bodyPr>
            <a:noAutofit/>
          </a:bodyPr>
          <a:lstStyle/>
          <a:p>
            <a:r>
              <a:rPr lang="en-US" sz="1900" dirty="0" smtClean="0"/>
              <a:t>P.D. </a:t>
            </a:r>
            <a:r>
              <a:rPr lang="en-US" sz="1900" dirty="0"/>
              <a:t>shall not be transferred outside the European Economic </a:t>
            </a:r>
            <a:r>
              <a:rPr lang="en-US" sz="1900" dirty="0" smtClean="0"/>
              <a:t>Area.</a:t>
            </a:r>
            <a:endParaRPr lang="ru-RU" sz="1900" dirty="0"/>
          </a:p>
        </p:txBody>
      </p:sp>
      <p:sp>
        <p:nvSpPr>
          <p:cNvPr id="9" name="Место для текста 8">
            <a:extLst>
              <a:ext uri="{FF2B5EF4-FFF2-40B4-BE49-F238E27FC236}">
                <a16:creationId xmlns:a16="http://schemas.microsoft.com/office/drawing/2014/main" xmlns="" id="{26660160-0EDD-DB47-9BF4-B203BB4ADFCB}"/>
              </a:ext>
            </a:extLst>
          </p:cNvPr>
          <p:cNvSpPr>
            <a:spLocks noGrp="1"/>
          </p:cNvSpPr>
          <p:nvPr>
            <p:ph type="body" sz="quarter" idx="13"/>
          </p:nvPr>
        </p:nvSpPr>
        <p:spPr>
          <a:xfrm>
            <a:off x="3965866" y="4098549"/>
            <a:ext cx="2932113" cy="576262"/>
          </a:xfrm>
        </p:spPr>
        <p:txBody>
          <a:bodyPr/>
          <a:lstStyle/>
          <a:p>
            <a:r>
              <a:rPr lang="en-US" dirty="0" smtClean="0">
                <a:solidFill>
                  <a:schemeClr val="tx1"/>
                </a:solidFill>
              </a:rPr>
              <a:t>P.D. </a:t>
            </a:r>
            <a:r>
              <a:rPr lang="en-US" dirty="0">
                <a:solidFill>
                  <a:schemeClr val="tx1"/>
                </a:solidFill>
              </a:rPr>
              <a:t>shall be adequate </a:t>
            </a:r>
            <a:endParaRPr lang="ru-RU" dirty="0">
              <a:solidFill>
                <a:schemeClr val="tx1"/>
              </a:solidFill>
            </a:endParaRPr>
          </a:p>
        </p:txBody>
      </p:sp>
      <p:sp>
        <p:nvSpPr>
          <p:cNvPr id="15" name="Место для текста 4">
            <a:extLst>
              <a:ext uri="{FF2B5EF4-FFF2-40B4-BE49-F238E27FC236}">
                <a16:creationId xmlns:a16="http://schemas.microsoft.com/office/drawing/2014/main" xmlns="" id="{48273E69-4153-B041-9604-A4C3EF7A738F}"/>
              </a:ext>
            </a:extLst>
          </p:cNvPr>
          <p:cNvSpPr txBox="1">
            <a:spLocks/>
          </p:cNvSpPr>
          <p:nvPr/>
        </p:nvSpPr>
        <p:spPr>
          <a:xfrm>
            <a:off x="278392" y="2530143"/>
            <a:ext cx="2940051" cy="12566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r>
              <a:rPr lang="en-US" sz="1800" dirty="0"/>
              <a:t>Information shall be kept for specific </a:t>
            </a:r>
            <a:r>
              <a:rPr lang="en-US" sz="1800" dirty="0" smtClean="0"/>
              <a:t>purposes</a:t>
            </a:r>
            <a:r>
              <a:rPr lang="en-US" sz="1800" dirty="0" smtClean="0">
                <a:solidFill>
                  <a:schemeClr val="bg2">
                    <a:lumMod val="10000"/>
                  </a:schemeClr>
                </a:solidFill>
              </a:rPr>
              <a:t>.</a:t>
            </a:r>
            <a:endParaRPr lang="ru-RU" sz="1800" dirty="0">
              <a:solidFill>
                <a:schemeClr val="bg2">
                  <a:lumMod val="10000"/>
                </a:schemeClr>
              </a:solidFill>
            </a:endParaRPr>
          </a:p>
        </p:txBody>
      </p:sp>
    </p:spTree>
    <p:extLst>
      <p:ext uri="{BB962C8B-B14F-4D97-AF65-F5344CB8AC3E}">
        <p14:creationId xmlns:p14="http://schemas.microsoft.com/office/powerpoint/2010/main" val="4293449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25BB8FA-4049-C24A-8ECB-0720D3376DC1}"/>
              </a:ext>
            </a:extLst>
          </p:cNvPr>
          <p:cNvSpPr txBox="1"/>
          <p:nvPr/>
        </p:nvSpPr>
        <p:spPr>
          <a:xfrm>
            <a:off x="2" y="681389"/>
            <a:ext cx="6092567" cy="830997"/>
          </a:xfrm>
          <a:prstGeom prst="rect">
            <a:avLst/>
          </a:prstGeom>
          <a:noFill/>
        </p:spPr>
        <p:txBody>
          <a:bodyPr wrap="square">
            <a:spAutoFit/>
          </a:bodyPr>
          <a:lstStyle/>
          <a:p>
            <a:pPr marL="342900" indent="-342900">
              <a:buFont typeface="Arial" panose="020B0604020202020204" pitchFamily="34" charset="0"/>
              <a:buChar char="•"/>
            </a:pPr>
            <a:r>
              <a:rPr lang="en-US" sz="2400" b="0" i="0" dirty="0">
                <a:effectLst/>
                <a:latin typeface="+mj-lt"/>
              </a:rPr>
              <a:t>The </a:t>
            </a:r>
            <a:r>
              <a:rPr lang="en-US" sz="2400" b="0" i="0" dirty="0" smtClean="0">
                <a:effectLst/>
                <a:latin typeface="+mj-lt"/>
              </a:rPr>
              <a:t>May 25.</a:t>
            </a:r>
          </a:p>
          <a:p>
            <a:pPr marL="342900" indent="-342900">
              <a:buFont typeface="Arial" panose="020B0604020202020204" pitchFamily="34" charset="0"/>
              <a:buChar char="•"/>
            </a:pPr>
            <a:endParaRPr lang="ru-RU" sz="2400" dirty="0">
              <a:latin typeface="+mj-lt"/>
            </a:endParaRPr>
          </a:p>
        </p:txBody>
      </p:sp>
      <p:sp>
        <p:nvSpPr>
          <p:cNvPr id="8" name="Место для текста 7">
            <a:extLst>
              <a:ext uri="{FF2B5EF4-FFF2-40B4-BE49-F238E27FC236}">
                <a16:creationId xmlns:a16="http://schemas.microsoft.com/office/drawing/2014/main" xmlns="" id="{D088ECF0-7FC1-3A43-A375-83D367878184}"/>
              </a:ext>
            </a:extLst>
          </p:cNvPr>
          <p:cNvSpPr>
            <a:spLocks noGrp="1"/>
          </p:cNvSpPr>
          <p:nvPr>
            <p:ph type="body" sz="half" idx="2"/>
          </p:nvPr>
        </p:nvSpPr>
        <p:spPr>
          <a:xfrm>
            <a:off x="1" y="-723900"/>
            <a:ext cx="8825659" cy="2362200"/>
          </a:xfrm>
        </p:spPr>
        <p:txBody>
          <a:bodyPr>
            <a:normAutofit/>
          </a:bodyPr>
          <a:lstStyle/>
          <a:p>
            <a:endParaRPr lang="ru-RU" sz="3000" b="1" i="1" dirty="0"/>
          </a:p>
        </p:txBody>
      </p:sp>
      <p:pic>
        <p:nvPicPr>
          <p:cNvPr id="6" name="Рисунок 6">
            <a:extLst>
              <a:ext uri="{FF2B5EF4-FFF2-40B4-BE49-F238E27FC236}">
                <a16:creationId xmlns:a16="http://schemas.microsoft.com/office/drawing/2014/main" xmlns="" id="{93BD4229-BBED-FD41-86B4-CE8C16F53B41}"/>
              </a:ext>
            </a:extLst>
          </p:cNvPr>
          <p:cNvPicPr>
            <a:picLocks noChangeAspect="1"/>
          </p:cNvPicPr>
          <p:nvPr/>
        </p:nvPicPr>
        <p:blipFill>
          <a:blip r:embed="rId2"/>
          <a:stretch>
            <a:fillRect/>
          </a:stretch>
        </p:blipFill>
        <p:spPr>
          <a:xfrm>
            <a:off x="0" y="4"/>
            <a:ext cx="12192000" cy="6857999"/>
          </a:xfrm>
          <a:prstGeom prst="rect">
            <a:avLst/>
          </a:prstGeom>
        </p:spPr>
      </p:pic>
      <p:sp>
        <p:nvSpPr>
          <p:cNvPr id="7" name="Прямоугольник 6"/>
          <p:cNvSpPr/>
          <p:nvPr/>
        </p:nvSpPr>
        <p:spPr>
          <a:xfrm>
            <a:off x="2" y="5964634"/>
            <a:ext cx="7883236" cy="923330"/>
          </a:xfrm>
          <a:prstGeom prst="rect">
            <a:avLst/>
          </a:prstGeom>
        </p:spPr>
        <p:txBody>
          <a:bodyPr wrap="square">
            <a:spAutoFit/>
          </a:bodyPr>
          <a:lstStyle/>
          <a:p>
            <a:r>
              <a:rPr lang="en-US" dirty="0" smtClean="0">
                <a:solidFill>
                  <a:schemeClr val="bg2"/>
                </a:solidFill>
              </a:rPr>
              <a:t>://www.professionalsuk.co.uk/</a:t>
            </a:r>
          </a:p>
          <a:p>
            <a:r>
              <a:rPr lang="en-US" dirty="0" smtClean="0">
                <a:solidFill>
                  <a:schemeClr val="bg2"/>
                </a:solidFill>
              </a:rPr>
              <a:t>article/hr-consultants/3296/</a:t>
            </a:r>
          </a:p>
          <a:p>
            <a:r>
              <a:rPr lang="en-US" dirty="0" smtClean="0">
                <a:solidFill>
                  <a:schemeClr val="bg2"/>
                </a:solidFill>
              </a:rPr>
              <a:t>my-take-on-</a:t>
            </a:r>
            <a:r>
              <a:rPr lang="en-US" dirty="0" err="1" smtClean="0">
                <a:solidFill>
                  <a:schemeClr val="bg2"/>
                </a:solidFill>
              </a:rPr>
              <a:t>gdpr</a:t>
            </a:r>
            <a:endParaRPr lang="ru-RU" dirty="0">
              <a:solidFill>
                <a:schemeClr val="bg2"/>
              </a:solidFill>
            </a:endParaRPr>
          </a:p>
        </p:txBody>
      </p:sp>
    </p:spTree>
    <p:extLst>
      <p:ext uri="{BB962C8B-B14F-4D97-AF65-F5344CB8AC3E}">
        <p14:creationId xmlns:p14="http://schemas.microsoft.com/office/powerpoint/2010/main" val="261456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C3606F-AA8B-1E43-9F63-C6F803D0C33C}"/>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DD0884AE-3A77-9143-9CE6-26F00A704402}"/>
              </a:ext>
            </a:extLst>
          </p:cNvPr>
          <p:cNvPicPr>
            <a:picLocks noGrp="1" noChangeAspect="1"/>
          </p:cNvPicPr>
          <p:nvPr>
            <p:ph idx="1"/>
          </p:nvPr>
        </p:nvPicPr>
        <p:blipFill>
          <a:blip r:embed="rId2"/>
          <a:stretch>
            <a:fillRect/>
          </a:stretch>
        </p:blipFill>
        <p:spPr>
          <a:xfrm>
            <a:off x="-1" y="-1"/>
            <a:ext cx="12192001" cy="7208109"/>
          </a:xfrm>
          <a:prstGeom prst="rect">
            <a:avLst/>
          </a:prstGeom>
        </p:spPr>
      </p:pic>
      <p:sp>
        <p:nvSpPr>
          <p:cNvPr id="6" name="TextBox 5">
            <a:extLst>
              <a:ext uri="{FF2B5EF4-FFF2-40B4-BE49-F238E27FC236}">
                <a16:creationId xmlns:a16="http://schemas.microsoft.com/office/drawing/2014/main" xmlns="" id="{1FB4EB37-50B9-8040-A345-C3E431ECC7EA}"/>
              </a:ext>
            </a:extLst>
          </p:cNvPr>
          <p:cNvSpPr txBox="1"/>
          <p:nvPr/>
        </p:nvSpPr>
        <p:spPr>
          <a:xfrm>
            <a:off x="646113" y="5758951"/>
            <a:ext cx="6538783" cy="707886"/>
          </a:xfrm>
          <a:prstGeom prst="rect">
            <a:avLst/>
          </a:prstGeom>
          <a:noFill/>
        </p:spPr>
        <p:txBody>
          <a:bodyPr wrap="square">
            <a:spAutoFit/>
          </a:bodyPr>
          <a:lstStyle/>
          <a:p>
            <a:r>
              <a:rPr lang="en-US" sz="2000" dirty="0">
                <a:solidFill>
                  <a:schemeClr val="bg2"/>
                </a:solidFill>
              </a:rPr>
              <a:t>https://www.professionalsuk.co.uk/article/hr-consultants/3296/my-take-on-gdpr</a:t>
            </a:r>
            <a:endParaRPr lang="ru-RU" sz="2000" dirty="0">
              <a:solidFill>
                <a:schemeClr val="bg2"/>
              </a:solidFill>
            </a:endParaRPr>
          </a:p>
        </p:txBody>
      </p:sp>
    </p:spTree>
    <p:extLst>
      <p:ext uri="{BB962C8B-B14F-4D97-AF65-F5344CB8AC3E}">
        <p14:creationId xmlns:p14="http://schemas.microsoft.com/office/powerpoint/2010/main" val="859054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EAA0F5-540D-C541-A41F-271E51C5E433}"/>
              </a:ext>
            </a:extLst>
          </p:cNvPr>
          <p:cNvSpPr>
            <a:spLocks noGrp="1"/>
          </p:cNvSpPr>
          <p:nvPr>
            <p:ph type="title"/>
          </p:nvPr>
        </p:nvSpPr>
        <p:spPr>
          <a:xfrm>
            <a:off x="715385" y="0"/>
            <a:ext cx="9404723" cy="1400530"/>
          </a:xfrm>
        </p:spPr>
        <p:txBody>
          <a:bodyPr>
            <a:normAutofit fontScale="90000"/>
          </a:bodyPr>
          <a:lstStyle/>
          <a:p>
            <a:r>
              <a:rPr lang="en-US" i="1" dirty="0">
                <a:effectLst>
                  <a:reflection blurRad="6350" stA="55000" endA="50" endPos="85000" dist="60007" dir="5400000" sy="-100000" algn="bl" rotWithShape="0"/>
                </a:effectLst>
              </a:rPr>
              <a:t>About new rights</a:t>
            </a:r>
            <a:br>
              <a:rPr lang="en-US" i="1" dirty="0">
                <a:effectLst>
                  <a:reflection blurRad="6350" stA="55000" endA="50" endPos="85000" dist="60007" dir="5400000" sy="-100000" algn="bl" rotWithShape="0"/>
                </a:effectLst>
              </a:rPr>
            </a:br>
            <a:endParaRPr lang="ru-RU" i="1" dirty="0">
              <a:effectLst>
                <a:reflection blurRad="6350" stA="55000" endA="50" endPos="85000" dist="60007" dir="5400000" sy="-100000" algn="bl" rotWithShape="0"/>
              </a:effectLst>
            </a:endParaRPr>
          </a:p>
        </p:txBody>
      </p:sp>
      <p:sp>
        <p:nvSpPr>
          <p:cNvPr id="7" name="TextBox 6">
            <a:extLst>
              <a:ext uri="{FF2B5EF4-FFF2-40B4-BE49-F238E27FC236}">
                <a16:creationId xmlns:a16="http://schemas.microsoft.com/office/drawing/2014/main" xmlns="" id="{C4415901-D332-E946-B034-F8D50FE874FE}"/>
              </a:ext>
            </a:extLst>
          </p:cNvPr>
          <p:cNvSpPr txBox="1"/>
          <p:nvPr/>
        </p:nvSpPr>
        <p:spPr>
          <a:xfrm>
            <a:off x="3" y="1324096"/>
            <a:ext cx="6092567" cy="1246495"/>
          </a:xfrm>
          <a:prstGeom prst="rect">
            <a:avLst/>
          </a:prstGeom>
          <a:noFill/>
        </p:spPr>
        <p:txBody>
          <a:bodyPr wrap="square">
            <a:spAutoFit/>
          </a:bodyPr>
          <a:lstStyle/>
          <a:p>
            <a:pPr marL="342900" indent="-342900">
              <a:buFont typeface="Wingdings" pitchFamily="2" charset="2"/>
              <a:buChar char="ü"/>
            </a:pPr>
            <a:r>
              <a:rPr lang="en-US" sz="2500" b="1" dirty="0">
                <a:effectLst/>
                <a:latin typeface="Helvetica Neue"/>
                <a:cs typeface="Helvetica" panose="020B0604020202020204" pitchFamily="34" charset="0"/>
              </a:rPr>
              <a:t>The right of access:</a:t>
            </a:r>
            <a:r>
              <a:rPr lang="en-US" sz="2500" b="0" dirty="0">
                <a:effectLst/>
                <a:latin typeface="Helvetica Neue"/>
                <a:cs typeface="Helvetica" panose="020B0604020202020204" pitchFamily="34" charset="0"/>
              </a:rPr>
              <a:t>You </a:t>
            </a:r>
            <a:r>
              <a:rPr lang="en-US" sz="2500" b="0" dirty="0">
                <a:effectLst/>
                <a:latin typeface="+mj-lt"/>
                <a:cs typeface="Helvetica" panose="020B0604020202020204" pitchFamily="34" charset="0"/>
              </a:rPr>
              <a:t>can request a free e -copy form of your stored data by a particular company</a:t>
            </a:r>
            <a:r>
              <a:rPr lang="en-US" sz="2500" b="0" dirty="0">
                <a:effectLst/>
                <a:latin typeface="Helvetica Neue" panose="02000503000000020004"/>
                <a:cs typeface="Helvetica" panose="020B0604020202020204" pitchFamily="34" charset="0"/>
              </a:rPr>
              <a:t>.</a:t>
            </a:r>
            <a:endParaRPr lang="ru-RU" sz="2500" dirty="0">
              <a:latin typeface="Helvetica Neue" panose="02000503000000020004"/>
              <a:cs typeface="Helvetica" panose="020B0604020202020204" pitchFamily="34" charset="0"/>
            </a:endParaRPr>
          </a:p>
        </p:txBody>
      </p:sp>
      <p:sp>
        <p:nvSpPr>
          <p:cNvPr id="11" name="TextBox 10">
            <a:extLst>
              <a:ext uri="{FF2B5EF4-FFF2-40B4-BE49-F238E27FC236}">
                <a16:creationId xmlns:a16="http://schemas.microsoft.com/office/drawing/2014/main" xmlns="" id="{1F49BAAA-5E7E-0041-AC05-38E7798C3EB6}"/>
              </a:ext>
            </a:extLst>
          </p:cNvPr>
          <p:cNvSpPr txBox="1"/>
          <p:nvPr/>
        </p:nvSpPr>
        <p:spPr>
          <a:xfrm>
            <a:off x="6870" y="3124887"/>
            <a:ext cx="6092567" cy="1631216"/>
          </a:xfrm>
          <a:prstGeom prst="rect">
            <a:avLst/>
          </a:prstGeom>
          <a:noFill/>
        </p:spPr>
        <p:txBody>
          <a:bodyPr wrap="square">
            <a:spAutoFit/>
          </a:bodyPr>
          <a:lstStyle/>
          <a:p>
            <a:pPr marL="285750" indent="-285750">
              <a:buFont typeface="Wingdings" pitchFamily="2" charset="2"/>
              <a:buChar char="ü"/>
            </a:pPr>
            <a:r>
              <a:rPr lang="en-US" sz="2500" b="1" i="0" dirty="0">
                <a:effectLst/>
                <a:latin typeface="Helvetica Neue" panose="02000503000000020004" pitchFamily="2"/>
              </a:rPr>
              <a:t>The </a:t>
            </a:r>
            <a:r>
              <a:rPr lang="en-US" sz="2500" b="1" i="0" dirty="0" smtClean="0">
                <a:effectLst/>
                <a:latin typeface="Helvetica Neue" panose="02000503000000020004" pitchFamily="2"/>
              </a:rPr>
              <a:t>right</a:t>
            </a:r>
            <a:br>
              <a:rPr lang="en-US" sz="2500" b="1" i="0" dirty="0" smtClean="0">
                <a:effectLst/>
                <a:latin typeface="Helvetica Neue" panose="02000503000000020004" pitchFamily="2"/>
              </a:rPr>
            </a:br>
            <a:r>
              <a:rPr lang="en-US" sz="2500" b="1" i="0" dirty="0" smtClean="0">
                <a:effectLst/>
                <a:latin typeface="Helvetica Neue" panose="02000503000000020004" pitchFamily="2"/>
              </a:rPr>
              <a:t>“ </a:t>
            </a:r>
            <a:r>
              <a:rPr lang="en-US" sz="2500" b="1" i="0" dirty="0">
                <a:effectLst/>
                <a:latin typeface="Helvetica Neue" panose="02000503000000020004" pitchFamily="2"/>
              </a:rPr>
              <a:t>to </a:t>
            </a:r>
            <a:r>
              <a:rPr lang="en-US" sz="2500" b="1" i="0" dirty="0" smtClean="0">
                <a:effectLst/>
                <a:latin typeface="Helvetica Neue" panose="02000503000000020004" pitchFamily="2"/>
              </a:rPr>
              <a:t>be </a:t>
            </a:r>
            <a:r>
              <a:rPr lang="en-US" sz="2500" b="1" i="0" dirty="0">
                <a:effectLst/>
                <a:latin typeface="Helvetica Neue" panose="02000503000000020004" pitchFamily="2"/>
              </a:rPr>
              <a:t>forgotten”</a:t>
            </a:r>
            <a:r>
              <a:rPr lang="en-US" sz="2500" b="0" i="0" dirty="0">
                <a:effectLst/>
                <a:latin typeface="Helvetica Neue" panose="02000503000000020004" pitchFamily="2"/>
              </a:rPr>
              <a:t>: </a:t>
            </a:r>
            <a:r>
              <a:rPr lang="en-US" sz="2500" b="0" i="0" dirty="0">
                <a:effectLst/>
                <a:latin typeface="+mj-lt"/>
              </a:rPr>
              <a:t>You can withdraw the consent you have given for the use of your personal </a:t>
            </a:r>
            <a:r>
              <a:rPr lang="en-US" sz="2500" b="0" i="0" dirty="0" smtClean="0">
                <a:effectLst/>
                <a:latin typeface="+mj-lt"/>
              </a:rPr>
              <a:t>data.</a:t>
            </a:r>
            <a:endParaRPr lang="ru-RU" sz="2500" dirty="0">
              <a:latin typeface="+mj-lt"/>
            </a:endParaRPr>
          </a:p>
        </p:txBody>
      </p:sp>
      <p:sp>
        <p:nvSpPr>
          <p:cNvPr id="13" name="TextBox 12">
            <a:extLst>
              <a:ext uri="{FF2B5EF4-FFF2-40B4-BE49-F238E27FC236}">
                <a16:creationId xmlns:a16="http://schemas.microsoft.com/office/drawing/2014/main" xmlns="" id="{A0EA3051-8621-5C40-A0BF-F8B7FA38BBA1}"/>
              </a:ext>
            </a:extLst>
          </p:cNvPr>
          <p:cNvSpPr txBox="1"/>
          <p:nvPr/>
        </p:nvSpPr>
        <p:spPr>
          <a:xfrm>
            <a:off x="5792229" y="1961271"/>
            <a:ext cx="6092567" cy="1754326"/>
          </a:xfrm>
          <a:prstGeom prst="rect">
            <a:avLst/>
          </a:prstGeom>
          <a:noFill/>
        </p:spPr>
        <p:txBody>
          <a:bodyPr wrap="square">
            <a:spAutoFit/>
          </a:bodyPr>
          <a:lstStyle/>
          <a:p>
            <a:pPr marL="457200" indent="-457200">
              <a:buFont typeface="Wingdings" pitchFamily="2" charset="2"/>
              <a:buChar char="ü"/>
            </a:pPr>
            <a:r>
              <a:rPr lang="en-US" sz="2700" b="1" i="0" dirty="0">
                <a:effectLst/>
                <a:latin typeface="Helvetica Neue" panose="02000503000000020004" pitchFamily="2"/>
              </a:rPr>
              <a:t>The right to data portability</a:t>
            </a:r>
            <a:r>
              <a:rPr lang="en-US" sz="2700" b="0" i="0" dirty="0">
                <a:effectLst/>
                <a:latin typeface="Helvetica Neue" panose="02000503000000020004" pitchFamily="2"/>
              </a:rPr>
              <a:t>: </a:t>
            </a:r>
            <a:r>
              <a:rPr lang="en-US" sz="2700" b="0" i="0" dirty="0">
                <a:effectLst/>
                <a:latin typeface="+mj-lt"/>
              </a:rPr>
              <a:t>You can transfer your data whenever you want it from one service provider to another.</a:t>
            </a:r>
            <a:endParaRPr lang="ru-RU" sz="2700" dirty="0">
              <a:latin typeface="+mj-lt"/>
            </a:endParaRPr>
          </a:p>
        </p:txBody>
      </p:sp>
      <p:sp>
        <p:nvSpPr>
          <p:cNvPr id="15" name="TextBox 14">
            <a:extLst>
              <a:ext uri="{FF2B5EF4-FFF2-40B4-BE49-F238E27FC236}">
                <a16:creationId xmlns:a16="http://schemas.microsoft.com/office/drawing/2014/main" xmlns="" id="{F4BAFA25-0A34-914B-8738-CA03A6B2F324}"/>
              </a:ext>
            </a:extLst>
          </p:cNvPr>
          <p:cNvSpPr txBox="1"/>
          <p:nvPr/>
        </p:nvSpPr>
        <p:spPr>
          <a:xfrm>
            <a:off x="5817974" y="4110071"/>
            <a:ext cx="6092567" cy="1631216"/>
          </a:xfrm>
          <a:prstGeom prst="rect">
            <a:avLst/>
          </a:prstGeom>
          <a:noFill/>
        </p:spPr>
        <p:txBody>
          <a:bodyPr wrap="square">
            <a:spAutoFit/>
          </a:bodyPr>
          <a:lstStyle/>
          <a:p>
            <a:pPr marL="285750" indent="-285750">
              <a:buFont typeface="Wingdings" pitchFamily="2" charset="2"/>
              <a:buChar char="ü"/>
            </a:pPr>
            <a:r>
              <a:rPr lang="en-US" sz="2500" b="1" i="0" dirty="0">
                <a:effectLst/>
                <a:latin typeface="Helvetica Neue" panose="02000503000000020004" pitchFamily="2"/>
              </a:rPr>
              <a:t>The right to be informed</a:t>
            </a:r>
            <a:r>
              <a:rPr lang="en-US" sz="2500" b="0" i="0" dirty="0">
                <a:effectLst/>
                <a:latin typeface="Helvetica Neue" panose="02000503000000020004" pitchFamily="2"/>
              </a:rPr>
              <a:t>: </a:t>
            </a:r>
            <a:r>
              <a:rPr lang="en-US" sz="2500" b="0" i="0" dirty="0">
                <a:effectLst/>
                <a:latin typeface="+mj-lt"/>
              </a:rPr>
              <a:t>At the outset of any request for data, businesses must be as clear as possible on how they will process data</a:t>
            </a:r>
            <a:r>
              <a:rPr lang="en-US" sz="2500" b="0" i="0" dirty="0">
                <a:effectLst/>
                <a:latin typeface="Helvetica Neue" panose="02000503000000020004" pitchFamily="2"/>
              </a:rPr>
              <a:t>.</a:t>
            </a:r>
            <a:endParaRPr lang="ru-RU" sz="2500" dirty="0"/>
          </a:p>
        </p:txBody>
      </p:sp>
    </p:spTree>
    <p:extLst>
      <p:ext uri="{BB962C8B-B14F-4D97-AF65-F5344CB8AC3E}">
        <p14:creationId xmlns:p14="http://schemas.microsoft.com/office/powerpoint/2010/main" val="1391324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A0C7518-9C65-3D46-BF4C-29D2D2425C02}"/>
              </a:ext>
            </a:extLst>
          </p:cNvPr>
          <p:cNvSpPr txBox="1"/>
          <p:nvPr/>
        </p:nvSpPr>
        <p:spPr>
          <a:xfrm>
            <a:off x="2" y="274627"/>
            <a:ext cx="6092567" cy="1246495"/>
          </a:xfrm>
          <a:prstGeom prst="rect">
            <a:avLst/>
          </a:prstGeom>
          <a:noFill/>
        </p:spPr>
        <p:txBody>
          <a:bodyPr wrap="square">
            <a:spAutoFit/>
          </a:bodyPr>
          <a:lstStyle/>
          <a:p>
            <a:pPr marL="342900" indent="-342900">
              <a:buFont typeface="Wingdings" pitchFamily="2" charset="2"/>
              <a:buChar char="ü"/>
            </a:pPr>
            <a:r>
              <a:rPr lang="en-US" sz="2500" b="1" i="0" dirty="0">
                <a:effectLst/>
                <a:latin typeface="Helvetica Neue" panose="02000503000000020004" pitchFamily="2"/>
              </a:rPr>
              <a:t>Right to rectification</a:t>
            </a:r>
            <a:r>
              <a:rPr lang="en-US" sz="2500" b="0" i="0" dirty="0">
                <a:effectLst/>
                <a:latin typeface="Helvetica Neue" panose="02000503000000020004" pitchFamily="2"/>
              </a:rPr>
              <a:t>: </a:t>
            </a:r>
            <a:r>
              <a:rPr lang="en-US" sz="2500" b="0" i="0" dirty="0">
                <a:effectLst/>
                <a:latin typeface="+mj-lt"/>
              </a:rPr>
              <a:t>When your personal data are inaccurate, then controllers need to correct them indeed.</a:t>
            </a:r>
            <a:endParaRPr lang="ru-RU" sz="2500" dirty="0">
              <a:latin typeface="+mj-lt"/>
            </a:endParaRPr>
          </a:p>
        </p:txBody>
      </p:sp>
      <p:sp>
        <p:nvSpPr>
          <p:cNvPr id="7" name="TextBox 6">
            <a:extLst>
              <a:ext uri="{FF2B5EF4-FFF2-40B4-BE49-F238E27FC236}">
                <a16:creationId xmlns:a16="http://schemas.microsoft.com/office/drawing/2014/main" xmlns="" id="{8DA401BF-92A2-C14C-AED5-B4BB3FD5D82B}"/>
              </a:ext>
            </a:extLst>
          </p:cNvPr>
          <p:cNvSpPr txBox="1"/>
          <p:nvPr/>
        </p:nvSpPr>
        <p:spPr>
          <a:xfrm>
            <a:off x="2" y="2161893"/>
            <a:ext cx="6092567" cy="1754326"/>
          </a:xfrm>
          <a:prstGeom prst="rect">
            <a:avLst/>
          </a:prstGeom>
          <a:noFill/>
        </p:spPr>
        <p:txBody>
          <a:bodyPr wrap="square">
            <a:spAutoFit/>
          </a:bodyPr>
          <a:lstStyle/>
          <a:p>
            <a:pPr marL="285750" indent="-285750">
              <a:buFont typeface="Wingdings" pitchFamily="2" charset="2"/>
              <a:buChar char="ü"/>
            </a:pPr>
            <a:r>
              <a:rPr lang="en-US" sz="2700" b="1" i="0" dirty="0">
                <a:effectLst/>
                <a:latin typeface="Helvetica Neue" panose="02000503000000020004" pitchFamily="2"/>
              </a:rPr>
              <a:t>The right </a:t>
            </a:r>
            <a:r>
              <a:rPr lang="en-US" sz="2700" b="1" i="0" dirty="0">
                <a:effectLst/>
                <a:latin typeface="+mj-lt"/>
              </a:rPr>
              <a:t>to </a:t>
            </a:r>
            <a:r>
              <a:rPr lang="en-US" sz="2700" b="0" i="0" dirty="0">
                <a:effectLst/>
                <a:latin typeface="+mj-lt"/>
              </a:rPr>
              <a:t>restriction</a:t>
            </a:r>
            <a:r>
              <a:rPr lang="en-US" sz="2700" b="1" i="0" dirty="0">
                <a:effectLst/>
                <a:latin typeface="+mj-lt"/>
              </a:rPr>
              <a:t> of processing</a:t>
            </a:r>
            <a:r>
              <a:rPr lang="en-US" sz="2700" b="0" i="0" dirty="0">
                <a:effectLst/>
                <a:latin typeface="+mj-lt"/>
              </a:rPr>
              <a:t>: Simply said, your right to limit the processing of your personal data with several rules and exceptions of course</a:t>
            </a:r>
            <a:r>
              <a:rPr lang="en-US" sz="2700" b="0" i="0" dirty="0">
                <a:effectLst/>
                <a:latin typeface="Helvetica Neue" panose="02000503000000020004" pitchFamily="2"/>
              </a:rPr>
              <a:t>.</a:t>
            </a:r>
            <a:endParaRPr lang="ru-RU" sz="2700" dirty="0"/>
          </a:p>
        </p:txBody>
      </p:sp>
      <p:sp>
        <p:nvSpPr>
          <p:cNvPr id="9" name="TextBox 8">
            <a:extLst>
              <a:ext uri="{FF2B5EF4-FFF2-40B4-BE49-F238E27FC236}">
                <a16:creationId xmlns:a16="http://schemas.microsoft.com/office/drawing/2014/main" xmlns="" id="{630A631B-1130-484B-A922-1EAABC5DCF39}"/>
              </a:ext>
            </a:extLst>
          </p:cNvPr>
          <p:cNvSpPr txBox="1"/>
          <p:nvPr/>
        </p:nvSpPr>
        <p:spPr>
          <a:xfrm>
            <a:off x="2" y="4560996"/>
            <a:ext cx="6092567" cy="1477328"/>
          </a:xfrm>
          <a:prstGeom prst="rect">
            <a:avLst/>
          </a:prstGeom>
          <a:noFill/>
        </p:spPr>
        <p:txBody>
          <a:bodyPr wrap="square">
            <a:spAutoFit/>
          </a:bodyPr>
          <a:lstStyle/>
          <a:p>
            <a:pPr marL="457200" indent="-457200">
              <a:buFont typeface="Wingdings" pitchFamily="2" charset="2"/>
              <a:buChar char="ü"/>
            </a:pPr>
            <a:r>
              <a:rPr lang="en-US" sz="3000" b="1" i="0" dirty="0">
                <a:effectLst/>
                <a:latin typeface="Helvetica Neue" panose="02000503000000020004" pitchFamily="2"/>
              </a:rPr>
              <a:t>Right to object</a:t>
            </a:r>
            <a:r>
              <a:rPr lang="en-US" sz="3000" b="0" i="0" dirty="0">
                <a:effectLst/>
                <a:latin typeface="Helvetica Neue" panose="02000503000000020004" pitchFamily="2"/>
              </a:rPr>
              <a:t>: </a:t>
            </a:r>
            <a:r>
              <a:rPr lang="en-US" sz="3000" b="0" i="0" dirty="0">
                <a:effectLst/>
                <a:latin typeface="+mj-lt"/>
              </a:rPr>
              <a:t>You can immediately stop processing your data for marketing purposes.</a:t>
            </a:r>
            <a:endParaRPr lang="ru-RU" sz="3000" dirty="0">
              <a:latin typeface="+mj-lt"/>
            </a:endParaRPr>
          </a:p>
        </p:txBody>
      </p:sp>
      <p:sp>
        <p:nvSpPr>
          <p:cNvPr id="11" name="TextBox 10">
            <a:extLst>
              <a:ext uri="{FF2B5EF4-FFF2-40B4-BE49-F238E27FC236}">
                <a16:creationId xmlns:a16="http://schemas.microsoft.com/office/drawing/2014/main" xmlns="" id="{1885C28F-CCAC-8848-8B71-1CC41E0FF7CC}"/>
              </a:ext>
            </a:extLst>
          </p:cNvPr>
          <p:cNvSpPr txBox="1"/>
          <p:nvPr/>
        </p:nvSpPr>
        <p:spPr>
          <a:xfrm>
            <a:off x="6080556" y="3140707"/>
            <a:ext cx="6111445" cy="3108543"/>
          </a:xfrm>
          <a:prstGeom prst="rect">
            <a:avLst/>
          </a:prstGeom>
          <a:noFill/>
        </p:spPr>
        <p:txBody>
          <a:bodyPr wrap="square">
            <a:spAutoFit/>
          </a:bodyPr>
          <a:lstStyle/>
          <a:p>
            <a:pPr marL="285750" indent="-285750" algn="l">
              <a:buFont typeface="Wingdings" pitchFamily="2" charset="2"/>
              <a:buChar char="ü"/>
            </a:pPr>
            <a:r>
              <a:rPr lang="en-US" sz="2800" b="1" i="0" dirty="0">
                <a:effectLst/>
                <a:latin typeface="Helvetica Neue" panose="02000503000000020004" pitchFamily="2"/>
              </a:rPr>
              <a:t>Notification right</a:t>
            </a:r>
            <a:r>
              <a:rPr lang="en-US" sz="2800" b="0" i="0" dirty="0">
                <a:effectLst/>
                <a:latin typeface="Helvetica Neue" panose="02000503000000020004" pitchFamily="2"/>
              </a:rPr>
              <a:t>: </a:t>
            </a:r>
            <a:r>
              <a:rPr lang="en-US" sz="2800" b="0" i="0" dirty="0">
                <a:effectLst/>
                <a:latin typeface="+mj-lt"/>
              </a:rPr>
              <a:t>In the event of a breach of data that compromises your personal data</a:t>
            </a:r>
            <a:r>
              <a:rPr lang="en-US" sz="2800" b="0" i="0" dirty="0" smtClean="0">
                <a:effectLst/>
                <a:latin typeface="+mj-lt"/>
              </a:rPr>
              <a:t>, the organization </a:t>
            </a:r>
            <a:r>
              <a:rPr lang="en-US" sz="2800" b="0" i="0" dirty="0">
                <a:effectLst/>
                <a:latin typeface="+mj-lt"/>
              </a:rPr>
              <a:t>should </a:t>
            </a:r>
            <a:r>
              <a:rPr lang="en-US" sz="2800" dirty="0" smtClean="0">
                <a:latin typeface="+mj-lt"/>
              </a:rPr>
              <a:t>inform</a:t>
            </a:r>
            <a:r>
              <a:rPr lang="en-US" sz="2800" b="0" i="0" dirty="0" smtClean="0">
                <a:effectLst/>
                <a:latin typeface="+mj-lt"/>
              </a:rPr>
              <a:t> </a:t>
            </a:r>
            <a:r>
              <a:rPr lang="en-US" sz="2800" dirty="0" smtClean="0">
                <a:latin typeface="+mj-lt"/>
              </a:rPr>
              <a:t>the Processor </a:t>
            </a:r>
            <a:r>
              <a:rPr lang="en-US" sz="2800" b="0" i="0" dirty="0" smtClean="0">
                <a:effectLst/>
                <a:latin typeface="+mj-lt"/>
              </a:rPr>
              <a:t>within </a:t>
            </a:r>
            <a:r>
              <a:rPr lang="en-US" sz="2800" b="0" i="0" dirty="0">
                <a:effectLst/>
                <a:latin typeface="+mj-lt"/>
              </a:rPr>
              <a:t>72 hours of the first time that the violation was identified.</a:t>
            </a:r>
            <a:r>
              <a:rPr lang="en-US" sz="2800" dirty="0"/>
              <a:t/>
            </a:r>
            <a:br>
              <a:rPr lang="en-US" sz="2800" dirty="0"/>
            </a:br>
            <a:endParaRPr lang="ru-RU" sz="2800" dirty="0"/>
          </a:p>
        </p:txBody>
      </p:sp>
    </p:spTree>
    <p:extLst>
      <p:ext uri="{BB962C8B-B14F-4D97-AF65-F5344CB8AC3E}">
        <p14:creationId xmlns:p14="http://schemas.microsoft.com/office/powerpoint/2010/main" val="2270369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836</TotalTime>
  <Words>1006</Words>
  <Application>Microsoft Office PowerPoint</Application>
  <PresentationFormat>Widescreen</PresentationFormat>
  <Paragraphs>120</Paragraphs>
  <Slides>22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Franklin Gothic Book</vt:lpstr>
      <vt:lpstr>Helvetica</vt:lpstr>
      <vt:lpstr>Helvetica Neue</vt:lpstr>
      <vt:lpstr>Open Sans</vt:lpstr>
      <vt:lpstr>Wingdings</vt:lpstr>
      <vt:lpstr>Wingdings 2</vt:lpstr>
      <vt:lpstr>Wingdings 3</vt:lpstr>
      <vt:lpstr>Техническая</vt:lpstr>
      <vt:lpstr>PowerPoint Presentation</vt:lpstr>
      <vt:lpstr>Meaning of terms</vt:lpstr>
      <vt:lpstr>As a fundamental right, Data Protection includes 2 important acts</vt:lpstr>
      <vt:lpstr>The act of 1998 had 3 important principles</vt:lpstr>
      <vt:lpstr>Some principles of P.D. – Personal Data</vt:lpstr>
      <vt:lpstr>PowerPoint Presentation</vt:lpstr>
      <vt:lpstr>PowerPoint Presentation</vt:lpstr>
      <vt:lpstr>About new rights </vt:lpstr>
      <vt:lpstr>PowerPoint Presentation</vt:lpstr>
      <vt:lpstr>     The principle of GDPR   based on agreement of  Data Controller and  Data Processor.  The agreement must be done freely, only for correct  purpose and  lawfully.  The cultivation of subject’s rights can have  “high risks”, so the compliance with ISO  27001 is one and only independent  and internationally recognized security standart .   </vt:lpstr>
      <vt:lpstr>What advantages do the implementation of P.D. offers? </vt:lpstr>
      <vt:lpstr>Advantages of P.D.</vt:lpstr>
      <vt:lpstr>The goal is the general protection of personal information for both natural and legal people.</vt:lpstr>
      <vt:lpstr>PowerPoint Presentation</vt:lpstr>
      <vt:lpstr>Removal of Personal Data</vt:lpstr>
      <vt:lpstr>Why we need the Data Protection?</vt:lpstr>
      <vt:lpstr>EU countries which will validate the regulations</vt:lpstr>
      <vt:lpstr> About non – EU countries </vt:lpstr>
      <vt:lpstr>What influence can GDPR have on Eastern Europe and Armenia?</vt:lpstr>
      <vt:lpstr>We need a long time to implement the Data protection</vt:lpstr>
      <vt:lpstr>Reference list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dc:title>
  <cp:lastModifiedBy>Erik Hajikyan</cp:lastModifiedBy>
  <cp:revision>84</cp:revision>
  <dcterms:modified xsi:type="dcterms:W3CDTF">2018-05-05T20:41:48Z</dcterms:modified>
</cp:coreProperties>
</file>